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11.jpg" ContentType="image/jpeg"/>
  <Override PartName="/ppt/media/image21.jpg" ContentType="image/jpe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8"/>
  </p:notesMasterIdLst>
  <p:handoutMasterIdLst>
    <p:handoutMasterId r:id="rId69"/>
  </p:handoutMasterIdLst>
  <p:sldIdLst>
    <p:sldId id="515" r:id="rId3"/>
    <p:sldId id="548" r:id="rId4"/>
    <p:sldId id="1120" r:id="rId5"/>
    <p:sldId id="1121" r:id="rId6"/>
    <p:sldId id="299" r:id="rId7"/>
    <p:sldId id="274" r:id="rId8"/>
    <p:sldId id="1119" r:id="rId9"/>
    <p:sldId id="595" r:id="rId10"/>
    <p:sldId id="334" r:id="rId11"/>
    <p:sldId id="795" r:id="rId12"/>
    <p:sldId id="266" r:id="rId13"/>
    <p:sldId id="267" r:id="rId14"/>
    <p:sldId id="1126" r:id="rId15"/>
    <p:sldId id="1085" r:id="rId16"/>
    <p:sldId id="300" r:id="rId17"/>
    <p:sldId id="926" r:id="rId18"/>
    <p:sldId id="1125" r:id="rId19"/>
    <p:sldId id="1122" r:id="rId20"/>
    <p:sldId id="1123" r:id="rId21"/>
    <p:sldId id="1124" r:id="rId22"/>
    <p:sldId id="928" r:id="rId23"/>
    <p:sldId id="925" r:id="rId24"/>
    <p:sldId id="929" r:id="rId25"/>
    <p:sldId id="518" r:id="rId26"/>
    <p:sldId id="642" r:id="rId27"/>
    <p:sldId id="728" r:id="rId28"/>
    <p:sldId id="800" r:id="rId29"/>
    <p:sldId id="529" r:id="rId30"/>
    <p:sldId id="829" r:id="rId31"/>
    <p:sldId id="730" r:id="rId32"/>
    <p:sldId id="1113" r:id="rId33"/>
    <p:sldId id="1114" r:id="rId34"/>
    <p:sldId id="1100" r:id="rId35"/>
    <p:sldId id="1101" r:id="rId36"/>
    <p:sldId id="1102" r:id="rId37"/>
    <p:sldId id="1103" r:id="rId38"/>
    <p:sldId id="1104" r:id="rId39"/>
    <p:sldId id="1105" r:id="rId40"/>
    <p:sldId id="1106" r:id="rId41"/>
    <p:sldId id="1107" r:id="rId42"/>
    <p:sldId id="1108" r:id="rId43"/>
    <p:sldId id="1109" r:id="rId44"/>
    <p:sldId id="1110" r:id="rId45"/>
    <p:sldId id="1118" r:id="rId46"/>
    <p:sldId id="1030" r:id="rId47"/>
    <p:sldId id="985" r:id="rId48"/>
    <p:sldId id="986" r:id="rId49"/>
    <p:sldId id="987" r:id="rId50"/>
    <p:sldId id="989" r:id="rId51"/>
    <p:sldId id="990" r:id="rId52"/>
    <p:sldId id="991" r:id="rId53"/>
    <p:sldId id="1006" r:id="rId54"/>
    <p:sldId id="1007" r:id="rId55"/>
    <p:sldId id="1008" r:id="rId56"/>
    <p:sldId id="1043" r:id="rId57"/>
    <p:sldId id="1044" r:id="rId58"/>
    <p:sldId id="1045" r:id="rId59"/>
    <p:sldId id="1047" r:id="rId60"/>
    <p:sldId id="1048" r:id="rId61"/>
    <p:sldId id="1049" r:id="rId62"/>
    <p:sldId id="1029" r:id="rId63"/>
    <p:sldId id="1116" r:id="rId64"/>
    <p:sldId id="931" r:id="rId65"/>
    <p:sldId id="1117" r:id="rId66"/>
    <p:sldId id="298" r:id="rId67"/>
  </p:sldIdLst>
  <p:sldSz cx="9144000" cy="6858000" type="screen4x3"/>
  <p:notesSz cx="7010400" cy="9296400"/>
  <p:defaultTextStyle>
    <a:defPPr>
      <a:defRPr lang="en-US"/>
    </a:defPPr>
    <a:lvl1pPr algn="l" rtl="0" fontAlgn="base">
      <a:spcBef>
        <a:spcPct val="0"/>
      </a:spcBef>
      <a:spcAft>
        <a:spcPct val="0"/>
      </a:spcAft>
      <a:defRPr sz="7200" b="1" kern="1200">
        <a:solidFill>
          <a:schemeClr val="accent2"/>
        </a:solidFill>
        <a:latin typeface="Times New Roman" pitchFamily="18" charset="0"/>
        <a:ea typeface="+mn-ea"/>
        <a:cs typeface="Arial" charset="0"/>
      </a:defRPr>
    </a:lvl1pPr>
    <a:lvl2pPr marL="457200" algn="l" rtl="0" fontAlgn="base">
      <a:spcBef>
        <a:spcPct val="0"/>
      </a:spcBef>
      <a:spcAft>
        <a:spcPct val="0"/>
      </a:spcAft>
      <a:defRPr sz="7200" b="1" kern="1200">
        <a:solidFill>
          <a:schemeClr val="accent2"/>
        </a:solidFill>
        <a:latin typeface="Times New Roman" pitchFamily="18" charset="0"/>
        <a:ea typeface="+mn-ea"/>
        <a:cs typeface="Arial" charset="0"/>
      </a:defRPr>
    </a:lvl2pPr>
    <a:lvl3pPr marL="914400" algn="l" rtl="0" fontAlgn="base">
      <a:spcBef>
        <a:spcPct val="0"/>
      </a:spcBef>
      <a:spcAft>
        <a:spcPct val="0"/>
      </a:spcAft>
      <a:defRPr sz="7200" b="1" kern="1200">
        <a:solidFill>
          <a:schemeClr val="accent2"/>
        </a:solidFill>
        <a:latin typeface="Times New Roman" pitchFamily="18" charset="0"/>
        <a:ea typeface="+mn-ea"/>
        <a:cs typeface="Arial" charset="0"/>
      </a:defRPr>
    </a:lvl3pPr>
    <a:lvl4pPr marL="1371600" algn="l" rtl="0" fontAlgn="base">
      <a:spcBef>
        <a:spcPct val="0"/>
      </a:spcBef>
      <a:spcAft>
        <a:spcPct val="0"/>
      </a:spcAft>
      <a:defRPr sz="7200" b="1" kern="1200">
        <a:solidFill>
          <a:schemeClr val="accent2"/>
        </a:solidFill>
        <a:latin typeface="Times New Roman" pitchFamily="18" charset="0"/>
        <a:ea typeface="+mn-ea"/>
        <a:cs typeface="Arial" charset="0"/>
      </a:defRPr>
    </a:lvl4pPr>
    <a:lvl5pPr marL="1828800" algn="l" rtl="0" fontAlgn="base">
      <a:spcBef>
        <a:spcPct val="0"/>
      </a:spcBef>
      <a:spcAft>
        <a:spcPct val="0"/>
      </a:spcAft>
      <a:defRPr sz="7200" b="1" kern="1200">
        <a:solidFill>
          <a:schemeClr val="accent2"/>
        </a:solidFill>
        <a:latin typeface="Times New Roman" pitchFamily="18" charset="0"/>
        <a:ea typeface="+mn-ea"/>
        <a:cs typeface="Arial" charset="0"/>
      </a:defRPr>
    </a:lvl5pPr>
    <a:lvl6pPr marL="2286000" algn="l" defTabSz="914400" rtl="0" eaLnBrk="1" latinLnBrk="0" hangingPunct="1">
      <a:defRPr sz="7200" b="1" kern="1200">
        <a:solidFill>
          <a:schemeClr val="accent2"/>
        </a:solidFill>
        <a:latin typeface="Times New Roman" pitchFamily="18" charset="0"/>
        <a:ea typeface="+mn-ea"/>
        <a:cs typeface="Arial" charset="0"/>
      </a:defRPr>
    </a:lvl6pPr>
    <a:lvl7pPr marL="2743200" algn="l" defTabSz="914400" rtl="0" eaLnBrk="1" latinLnBrk="0" hangingPunct="1">
      <a:defRPr sz="7200" b="1" kern="1200">
        <a:solidFill>
          <a:schemeClr val="accent2"/>
        </a:solidFill>
        <a:latin typeface="Times New Roman" pitchFamily="18" charset="0"/>
        <a:ea typeface="+mn-ea"/>
        <a:cs typeface="Arial" charset="0"/>
      </a:defRPr>
    </a:lvl7pPr>
    <a:lvl8pPr marL="3200400" algn="l" defTabSz="914400" rtl="0" eaLnBrk="1" latinLnBrk="0" hangingPunct="1">
      <a:defRPr sz="7200" b="1" kern="1200">
        <a:solidFill>
          <a:schemeClr val="accent2"/>
        </a:solidFill>
        <a:latin typeface="Times New Roman" pitchFamily="18" charset="0"/>
        <a:ea typeface="+mn-ea"/>
        <a:cs typeface="Arial" charset="0"/>
      </a:defRPr>
    </a:lvl8pPr>
    <a:lvl9pPr marL="3657600" algn="l" defTabSz="914400" rtl="0" eaLnBrk="1" latinLnBrk="0" hangingPunct="1">
      <a:defRPr sz="7200" b="1"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F3D"/>
    <a:srgbClr val="DFDA00"/>
    <a:srgbClr val="30370F"/>
    <a:srgbClr val="8A8D8F"/>
    <a:srgbClr val="041E42"/>
    <a:srgbClr val="FF0000"/>
    <a:srgbClr val="FF9900"/>
    <a:srgbClr val="FF9933"/>
    <a:srgbClr val="FF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1577" autoAdjust="0"/>
  </p:normalViewPr>
  <p:slideViewPr>
    <p:cSldViewPr>
      <p:cViewPr varScale="1">
        <p:scale>
          <a:sx n="113" d="100"/>
          <a:sy n="113" d="100"/>
        </p:scale>
        <p:origin x="1536" y="13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490" y="-10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16.xml"/><Relationship Id="rId1"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Hazi" userId="bcea2bb7-62fd-4c07-ac2e-233ce09f7643" providerId="ADAL" clId="{CCFD9E33-616E-4E8E-93C1-E14F97D53616}"/>
    <pc:docChg chg="custSel modSld">
      <pc:chgData name="Matt Hazi" userId="bcea2bb7-62fd-4c07-ac2e-233ce09f7643" providerId="ADAL" clId="{CCFD9E33-616E-4E8E-93C1-E14F97D53616}" dt="2025-09-16T20:42:50.703" v="100" actId="20577"/>
      <pc:docMkLst>
        <pc:docMk/>
      </pc:docMkLst>
      <pc:sldChg chg="modSp mod">
        <pc:chgData name="Matt Hazi" userId="bcea2bb7-62fd-4c07-ac2e-233ce09f7643" providerId="ADAL" clId="{CCFD9E33-616E-4E8E-93C1-E14F97D53616}" dt="2025-09-15T19:43:27.142" v="54" actId="20577"/>
        <pc:sldMkLst>
          <pc:docMk/>
          <pc:sldMk cId="112904672" sldId="926"/>
        </pc:sldMkLst>
        <pc:spChg chg="mod">
          <ac:chgData name="Matt Hazi" userId="bcea2bb7-62fd-4c07-ac2e-233ce09f7643" providerId="ADAL" clId="{CCFD9E33-616E-4E8E-93C1-E14F97D53616}" dt="2025-09-15T19:43:24.847" v="53" actId="20577"/>
          <ac:spMkLst>
            <pc:docMk/>
            <pc:sldMk cId="112904672" sldId="926"/>
            <ac:spMk id="4" creationId="{7131FDED-64F7-F230-1B56-78B0F6D8FD55}"/>
          </ac:spMkLst>
        </pc:spChg>
        <pc:spChg chg="mod">
          <ac:chgData name="Matt Hazi" userId="bcea2bb7-62fd-4c07-ac2e-233ce09f7643" providerId="ADAL" clId="{CCFD9E33-616E-4E8E-93C1-E14F97D53616}" dt="2025-09-15T19:43:27.142" v="54" actId="20577"/>
          <ac:spMkLst>
            <pc:docMk/>
            <pc:sldMk cId="112904672" sldId="926"/>
            <ac:spMk id="15" creationId="{00000000-0000-0000-0000-000000000000}"/>
          </ac:spMkLst>
        </pc:spChg>
      </pc:sldChg>
      <pc:sldChg chg="modSp mod">
        <pc:chgData name="Matt Hazi" userId="bcea2bb7-62fd-4c07-ac2e-233ce09f7643" providerId="ADAL" clId="{CCFD9E33-616E-4E8E-93C1-E14F97D53616}" dt="2025-09-16T20:42:50.703" v="100" actId="20577"/>
        <pc:sldMkLst>
          <pc:docMk/>
          <pc:sldMk cId="2519579572" sldId="931"/>
        </pc:sldMkLst>
        <pc:spChg chg="mod">
          <ac:chgData name="Matt Hazi" userId="bcea2bb7-62fd-4c07-ac2e-233ce09f7643" providerId="ADAL" clId="{CCFD9E33-616E-4E8E-93C1-E14F97D53616}" dt="2025-09-16T20:42:50.703" v="100" actId="20577"/>
          <ac:spMkLst>
            <pc:docMk/>
            <pc:sldMk cId="2519579572" sldId="931"/>
            <ac:spMk id="192513" creationId="{00000000-0000-0000-0000-000000000000}"/>
          </ac:spMkLst>
        </pc:spChg>
      </pc:sldChg>
      <pc:sldChg chg="modSp mod">
        <pc:chgData name="Matt Hazi" userId="bcea2bb7-62fd-4c07-ac2e-233ce09f7643" providerId="ADAL" clId="{CCFD9E33-616E-4E8E-93C1-E14F97D53616}" dt="2025-09-16T20:42:07.430" v="67" actId="20577"/>
        <pc:sldMkLst>
          <pc:docMk/>
          <pc:sldMk cId="1425840568" sldId="1044"/>
        </pc:sldMkLst>
        <pc:spChg chg="mod">
          <ac:chgData name="Matt Hazi" userId="bcea2bb7-62fd-4c07-ac2e-233ce09f7643" providerId="ADAL" clId="{CCFD9E33-616E-4E8E-93C1-E14F97D53616}" dt="2025-09-16T20:42:07.430" v="67" actId="20577"/>
          <ac:spMkLst>
            <pc:docMk/>
            <pc:sldMk cId="1425840568" sldId="1044"/>
            <ac:spMk id="180225" creationId="{00000000-0000-0000-0000-000000000000}"/>
          </ac:spMkLst>
        </pc:spChg>
      </pc:sldChg>
      <pc:sldChg chg="modSp mod">
        <pc:chgData name="Matt Hazi" userId="bcea2bb7-62fd-4c07-ac2e-233ce09f7643" providerId="ADAL" clId="{CCFD9E33-616E-4E8E-93C1-E14F97D53616}" dt="2025-09-15T19:41:49.111" v="9" actId="20577"/>
        <pc:sldMkLst>
          <pc:docMk/>
          <pc:sldMk cId="0" sldId="1119"/>
        </pc:sldMkLst>
        <pc:spChg chg="mod">
          <ac:chgData name="Matt Hazi" userId="bcea2bb7-62fd-4c07-ac2e-233ce09f7643" providerId="ADAL" clId="{CCFD9E33-616E-4E8E-93C1-E14F97D53616}" dt="2025-09-15T19:41:49.111" v="9" actId="20577"/>
          <ac:spMkLst>
            <pc:docMk/>
            <pc:sldMk cId="0" sldId="1119"/>
            <ac:spMk id="20481" creationId="{00000000-0000-0000-0000-000000000000}"/>
          </ac:spMkLst>
        </pc:spChg>
      </pc:sldChg>
      <pc:sldChg chg="delSp modSp mod">
        <pc:chgData name="Matt Hazi" userId="bcea2bb7-62fd-4c07-ac2e-233ce09f7643" providerId="ADAL" clId="{CCFD9E33-616E-4E8E-93C1-E14F97D53616}" dt="2025-09-16T20:39:52.102" v="66" actId="20577"/>
        <pc:sldMkLst>
          <pc:docMk/>
          <pc:sldMk cId="812484915" sldId="1122"/>
        </pc:sldMkLst>
        <pc:spChg chg="del mod">
          <ac:chgData name="Matt Hazi" userId="bcea2bb7-62fd-4c07-ac2e-233ce09f7643" providerId="ADAL" clId="{CCFD9E33-616E-4E8E-93C1-E14F97D53616}" dt="2025-09-16T20:39:36.655" v="65"/>
          <ac:spMkLst>
            <pc:docMk/>
            <pc:sldMk cId="812484915" sldId="1122"/>
            <ac:spMk id="3" creationId="{00000000-0000-0000-0000-000000000000}"/>
          </ac:spMkLst>
        </pc:spChg>
        <pc:spChg chg="mod">
          <ac:chgData name="Matt Hazi" userId="bcea2bb7-62fd-4c07-ac2e-233ce09f7643" providerId="ADAL" clId="{CCFD9E33-616E-4E8E-93C1-E14F97D53616}" dt="2025-09-16T20:39:52.102" v="66" actId="20577"/>
          <ac:spMkLst>
            <pc:docMk/>
            <pc:sldMk cId="812484915" sldId="1122"/>
            <ac:spMk id="7" creationId="{6D16D294-A5EF-6B6A-E6EB-34B1B96A40E4}"/>
          </ac:spMkLst>
        </pc:spChg>
        <pc:picChg chg="mod">
          <ac:chgData name="Matt Hazi" userId="bcea2bb7-62fd-4c07-ac2e-233ce09f7643" providerId="ADAL" clId="{CCFD9E33-616E-4E8E-93C1-E14F97D53616}" dt="2025-09-16T20:39:36.037" v="63" actId="1076"/>
          <ac:picMkLst>
            <pc:docMk/>
            <pc:sldMk cId="812484915" sldId="1122"/>
            <ac:picMk id="10" creationId="{83D42683-B93E-4A71-8639-5A4215A2BA6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Active Clubs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19-20</c:v>
                </c:pt>
                <c:pt idx="1">
                  <c:v>21-22</c:v>
                </c:pt>
                <c:pt idx="2">
                  <c:v>22-23</c:v>
                </c:pt>
                <c:pt idx="3">
                  <c:v>23-24</c:v>
                </c:pt>
                <c:pt idx="4">
                  <c:v>24-25 </c:v>
                </c:pt>
                <c:pt idx="5">
                  <c:v>25-26 (est.)</c:v>
                </c:pt>
              </c:strCache>
            </c:strRef>
          </c:cat>
          <c:val>
            <c:numRef>
              <c:f>Sheet1!$B$2:$B$8</c:f>
              <c:numCache>
                <c:formatCode>General</c:formatCode>
                <c:ptCount val="7"/>
                <c:pt idx="0">
                  <c:v>52</c:v>
                </c:pt>
                <c:pt idx="1">
                  <c:v>59</c:v>
                </c:pt>
                <c:pt idx="2">
                  <c:v>67</c:v>
                </c:pt>
                <c:pt idx="3">
                  <c:v>80</c:v>
                </c:pt>
                <c:pt idx="4">
                  <c:v>93</c:v>
                </c:pt>
                <c:pt idx="5">
                  <c:v>100</c:v>
                </c:pt>
              </c:numCache>
            </c:numRef>
          </c:val>
          <c:extLst>
            <c:ext xmlns:c16="http://schemas.microsoft.com/office/drawing/2014/chart" uri="{C3380CC4-5D6E-409C-BE32-E72D297353CC}">
              <c16:uniqueId val="{00000000-4F76-45EF-A8BC-4358555F32EE}"/>
            </c:ext>
          </c:extLst>
        </c:ser>
        <c:ser>
          <c:idx val="1"/>
          <c:order val="1"/>
          <c:tx>
            <c:strRef>
              <c:f>Sheet1!$C$1</c:f>
              <c:strCache>
                <c:ptCount val="1"/>
                <c:pt idx="0">
                  <c:v>Inactive Clubs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19-20</c:v>
                </c:pt>
                <c:pt idx="1">
                  <c:v>21-22</c:v>
                </c:pt>
                <c:pt idx="2">
                  <c:v>22-23</c:v>
                </c:pt>
                <c:pt idx="3">
                  <c:v>23-24</c:v>
                </c:pt>
                <c:pt idx="4">
                  <c:v>24-25 </c:v>
                </c:pt>
                <c:pt idx="5">
                  <c:v>25-26 (est.)</c:v>
                </c:pt>
              </c:strCache>
            </c:strRef>
          </c:cat>
          <c:val>
            <c:numRef>
              <c:f>Sheet1!$C$2:$C$8</c:f>
              <c:numCache>
                <c:formatCode>General</c:formatCode>
                <c:ptCount val="7"/>
                <c:pt idx="0">
                  <c:v>6</c:v>
                </c:pt>
                <c:pt idx="1">
                  <c:v>6</c:v>
                </c:pt>
                <c:pt idx="2">
                  <c:v>6</c:v>
                </c:pt>
                <c:pt idx="3">
                  <c:v>7</c:v>
                </c:pt>
                <c:pt idx="4">
                  <c:v>8</c:v>
                </c:pt>
                <c:pt idx="5">
                  <c:v>8</c:v>
                </c:pt>
              </c:numCache>
            </c:numRef>
          </c:val>
          <c:extLst>
            <c:ext xmlns:c16="http://schemas.microsoft.com/office/drawing/2014/chart" uri="{C3380CC4-5D6E-409C-BE32-E72D297353CC}">
              <c16:uniqueId val="{00000001-4F76-45EF-A8BC-4358555F32EE}"/>
            </c:ext>
          </c:extLst>
        </c:ser>
        <c:dLbls>
          <c:dLblPos val="outEnd"/>
          <c:showLegendKey val="0"/>
          <c:showVal val="1"/>
          <c:showCatName val="0"/>
          <c:showSerName val="0"/>
          <c:showPercent val="0"/>
          <c:showBubbleSize val="0"/>
        </c:dLbls>
        <c:gapWidth val="219"/>
        <c:overlap val="-27"/>
        <c:axId val="455853952"/>
        <c:axId val="455843872"/>
      </c:barChart>
      <c:catAx>
        <c:axId val="455853952"/>
        <c:scaling>
          <c:orientation val="minMax"/>
        </c:scaling>
        <c:delete val="0"/>
        <c:axPos val="b"/>
        <c:title>
          <c:tx>
            <c:rich>
              <a:bodyPr rot="0" spcFirstLastPara="1" vertOverflow="ellipsis" vert="horz" wrap="square" anchor="ctr" anchorCtr="1"/>
              <a:lstStyle/>
              <a:p>
                <a:pPr>
                  <a:defRPr lang="en-US" sz="1800" b="1" i="0" u="none" strike="noStrike" kern="1200" spc="-5" baseline="0" dirty="0" smtClean="0">
                    <a:solidFill>
                      <a:srgbClr val="FF9900"/>
                    </a:solidFill>
                    <a:latin typeface="Times New Roman"/>
                    <a:ea typeface="+mj-ea"/>
                    <a:cs typeface="Times New Roman"/>
                  </a:defRPr>
                </a:pPr>
                <a:r>
                  <a:rPr lang="en-US" sz="2400" b="1" i="0" u="none" strike="noStrike" kern="1200" spc="-5" baseline="0" dirty="0">
                    <a:solidFill>
                      <a:srgbClr val="FF9900"/>
                    </a:solidFill>
                    <a:latin typeface="Times New Roman"/>
                    <a:ea typeface="+mj-ea"/>
                    <a:cs typeface="Times New Roman"/>
                  </a:rPr>
                  <a:t>Scholastic Year</a:t>
                </a:r>
              </a:p>
            </c:rich>
          </c:tx>
          <c:overlay val="0"/>
          <c:spPr>
            <a:noFill/>
            <a:ln>
              <a:noFill/>
            </a:ln>
            <a:effectLst/>
          </c:spPr>
          <c:txPr>
            <a:bodyPr rot="0" spcFirstLastPara="1" vertOverflow="ellipsis" vert="horz" wrap="square" anchor="ctr" anchorCtr="1"/>
            <a:lstStyle/>
            <a:p>
              <a:pPr>
                <a:defRPr lang="en-US" sz="1800" b="1" i="0" u="none" strike="noStrike" kern="1200" spc="-5" baseline="0" dirty="0" smtClean="0">
                  <a:solidFill>
                    <a:srgbClr val="FF9900"/>
                  </a:solidFill>
                  <a:latin typeface="Times New Roman"/>
                  <a:ea typeface="+mj-ea"/>
                  <a:cs typeface="Times New Roman"/>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5843872"/>
        <c:crosses val="autoZero"/>
        <c:auto val="1"/>
        <c:lblAlgn val="ctr"/>
        <c:lblOffset val="100"/>
        <c:noMultiLvlLbl val="0"/>
      </c:catAx>
      <c:valAx>
        <c:axId val="455843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800" b="1" i="0" u="none" strike="noStrike" kern="1200" spc="-5" baseline="0" dirty="0" smtClean="0">
                    <a:solidFill>
                      <a:srgbClr val="FF9900"/>
                    </a:solidFill>
                    <a:latin typeface="Times New Roman"/>
                    <a:ea typeface="+mj-ea"/>
                    <a:cs typeface="Times New Roman"/>
                  </a:defRPr>
                </a:pPr>
                <a:r>
                  <a:rPr lang="en-US" sz="2400" b="1" i="0" u="none" strike="noStrike" kern="1200" spc="-5" baseline="0" dirty="0">
                    <a:solidFill>
                      <a:srgbClr val="FF9900"/>
                    </a:solidFill>
                    <a:latin typeface="Times New Roman"/>
                    <a:ea typeface="+mj-ea"/>
                    <a:cs typeface="Times New Roman"/>
                  </a:rPr>
                  <a:t>Number of Teams</a:t>
                </a:r>
              </a:p>
            </c:rich>
          </c:tx>
          <c:layout>
            <c:manualLayout>
              <c:xMode val="edge"/>
              <c:yMode val="edge"/>
              <c:x val="1.5151515151515152E-2"/>
              <c:y val="0.28878618433565367"/>
            </c:manualLayout>
          </c:layout>
          <c:overlay val="0"/>
          <c:spPr>
            <a:noFill/>
            <a:ln>
              <a:noFill/>
            </a:ln>
            <a:effectLst/>
          </c:spPr>
          <c:txPr>
            <a:bodyPr rot="-5400000" spcFirstLastPara="1" vertOverflow="ellipsis" vert="horz" wrap="square" anchor="ctr" anchorCtr="1"/>
            <a:lstStyle/>
            <a:p>
              <a:pPr>
                <a:defRPr lang="en-US" sz="1800" b="1" i="0" u="none" strike="noStrike" kern="1200" spc="-5" baseline="0" dirty="0" smtClean="0">
                  <a:solidFill>
                    <a:srgbClr val="FF9900"/>
                  </a:solidFill>
                  <a:latin typeface="Times New Roman"/>
                  <a:ea typeface="+mj-ea"/>
                  <a:cs typeface="Times New Roman"/>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58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l" defTabSz="933450">
              <a:spcBef>
                <a:spcPct val="0"/>
              </a:spcBef>
              <a:defRPr sz="1300" b="0">
                <a:solidFill>
                  <a:schemeClr val="tx1"/>
                </a:solidFill>
                <a:cs typeface="+mn-cs"/>
              </a:defRPr>
            </a:lvl1pPr>
          </a:lstStyle>
          <a:p>
            <a:pPr>
              <a:defRPr/>
            </a:pPr>
            <a:endParaRPr lang="en-US"/>
          </a:p>
        </p:txBody>
      </p:sp>
      <p:sp>
        <p:nvSpPr>
          <p:cNvPr id="624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defTabSz="933450">
              <a:spcBef>
                <a:spcPct val="0"/>
              </a:spcBef>
              <a:defRPr sz="1300" b="0">
                <a:solidFill>
                  <a:schemeClr val="tx1"/>
                </a:solidFill>
                <a:cs typeface="+mn-cs"/>
              </a:defRPr>
            </a:lvl1pPr>
          </a:lstStyle>
          <a:p>
            <a:pPr>
              <a:defRPr/>
            </a:pPr>
            <a:endParaRPr lang="en-US"/>
          </a:p>
        </p:txBody>
      </p:sp>
      <p:sp>
        <p:nvSpPr>
          <p:cNvPr id="624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l" defTabSz="933450">
              <a:spcBef>
                <a:spcPct val="0"/>
              </a:spcBef>
              <a:defRPr sz="1300" b="0">
                <a:solidFill>
                  <a:schemeClr val="tx1"/>
                </a:solidFill>
                <a:cs typeface="+mn-cs"/>
              </a:defRPr>
            </a:lvl1pPr>
          </a:lstStyle>
          <a:p>
            <a:pPr>
              <a:defRPr/>
            </a:pPr>
            <a:endParaRPr lang="en-US"/>
          </a:p>
        </p:txBody>
      </p:sp>
      <p:sp>
        <p:nvSpPr>
          <p:cNvPr id="624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defTabSz="933450">
              <a:spcBef>
                <a:spcPct val="0"/>
              </a:spcBef>
              <a:defRPr sz="1300" b="0">
                <a:solidFill>
                  <a:schemeClr val="tx1"/>
                </a:solidFill>
                <a:cs typeface="+mn-cs"/>
              </a:defRPr>
            </a:lvl1pPr>
          </a:lstStyle>
          <a:p>
            <a:pPr>
              <a:defRPr/>
            </a:pPr>
            <a:fld id="{359A3DD7-EFC6-43ED-861C-43F62133F7FF}" type="slidenum">
              <a:rPr lang="en-US"/>
              <a:pPr>
                <a:defRPr/>
              </a:pPr>
              <a:t>‹#›</a:t>
            </a:fld>
            <a:endParaRPr lang="en-US"/>
          </a:p>
        </p:txBody>
      </p:sp>
    </p:spTree>
    <p:extLst>
      <p:ext uri="{BB962C8B-B14F-4D97-AF65-F5344CB8AC3E}">
        <p14:creationId xmlns:p14="http://schemas.microsoft.com/office/powerpoint/2010/main" val="40380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l" defTabSz="933450">
              <a:spcBef>
                <a:spcPct val="0"/>
              </a:spcBef>
              <a:defRPr sz="1300" b="0">
                <a:solidFill>
                  <a:schemeClr val="tx1"/>
                </a:solidFill>
                <a:cs typeface="+mn-cs"/>
              </a:defRPr>
            </a:lvl1pPr>
          </a:lstStyle>
          <a:p>
            <a:pPr>
              <a:defRPr/>
            </a:pPr>
            <a:endParaRPr lang="en-US"/>
          </a:p>
        </p:txBody>
      </p:sp>
      <p:sp>
        <p:nvSpPr>
          <p:cNvPr id="614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defTabSz="933450">
              <a:spcBef>
                <a:spcPct val="0"/>
              </a:spcBef>
              <a:defRPr sz="1300" b="0">
                <a:solidFill>
                  <a:schemeClr val="tx1"/>
                </a:solidFill>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l" defTabSz="933450">
              <a:spcBef>
                <a:spcPct val="0"/>
              </a:spcBef>
              <a:defRPr sz="1300" b="0">
                <a:solidFill>
                  <a:schemeClr val="tx1"/>
                </a:solidFill>
                <a:cs typeface="+mn-cs"/>
              </a:defRPr>
            </a:lvl1pPr>
          </a:lstStyle>
          <a:p>
            <a:pPr>
              <a:defRPr/>
            </a:pPr>
            <a:endParaRPr lang="en-US"/>
          </a:p>
        </p:txBody>
      </p:sp>
      <p:sp>
        <p:nvSpPr>
          <p:cNvPr id="615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defTabSz="933450">
              <a:spcBef>
                <a:spcPct val="0"/>
              </a:spcBef>
              <a:defRPr sz="1300" b="0">
                <a:solidFill>
                  <a:schemeClr val="tx1"/>
                </a:solidFill>
                <a:cs typeface="+mn-cs"/>
              </a:defRPr>
            </a:lvl1pPr>
          </a:lstStyle>
          <a:p>
            <a:pPr>
              <a:defRPr/>
            </a:pPr>
            <a:fld id="{21C8E400-9708-4A72-9336-B87FAD3B2CA3}" type="slidenum">
              <a:rPr lang="en-US"/>
              <a:pPr>
                <a:defRPr/>
              </a:pPr>
              <a:t>‹#›</a:t>
            </a:fld>
            <a:endParaRPr lang="en-US"/>
          </a:p>
        </p:txBody>
      </p:sp>
    </p:spTree>
    <p:extLst>
      <p:ext uri="{BB962C8B-B14F-4D97-AF65-F5344CB8AC3E}">
        <p14:creationId xmlns:p14="http://schemas.microsoft.com/office/powerpoint/2010/main" val="2652855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543AD1-E65B-4AAE-96A3-E0AE79B3F0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569287-5119-436A-86C3-2B675FCC99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DEDF7-DDFB-4BCC-9A06-3E29C6D48D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F6AA3AD-216E-42E0-AE8A-508DC265196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4718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FF99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3738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FF99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63838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FF99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95219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5490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E3238A-63C7-41E2-A859-2930F9BF21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8FFE53-BD1B-46B3-B98A-606962D3DB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4D2E0A-486C-4C44-82AB-52ADED60D4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C02EBE-6BCC-489B-9C3B-C303C5C4E9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986E34-3424-4025-A154-0FC829DF3F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73DC317-40FB-4D35-B7CE-B7262C3D5A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33C259-158E-4526-9092-6ABCEC5110D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24A9E4-1F32-4BA0-8651-F05DB495CE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cs typeface="+mn-cs"/>
              </a:defRPr>
            </a:lvl1pPr>
          </a:lstStyle>
          <a:p>
            <a:pPr>
              <a:defRPr/>
            </a:pPr>
            <a:fld id="{E5855220-4654-4693-8802-0A56C7397E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81173" y="1002233"/>
            <a:ext cx="4580255" cy="757555"/>
          </a:xfrm>
          <a:prstGeom prst="rect">
            <a:avLst/>
          </a:prstGeom>
        </p:spPr>
        <p:txBody>
          <a:bodyPr wrap="square" lIns="0" tIns="0" rIns="0" bIns="0">
            <a:spAutoFit/>
          </a:bodyPr>
          <a:lstStyle>
            <a:lvl1pPr>
              <a:defRPr sz="4800" b="1" i="0">
                <a:solidFill>
                  <a:srgbClr val="FF9900"/>
                </a:solidFill>
                <a:latin typeface="Times New Roman"/>
                <a:cs typeface="Times New Roman"/>
              </a:defRPr>
            </a:lvl1pPr>
          </a:lstStyle>
          <a:p>
            <a:endParaRPr/>
          </a:p>
        </p:txBody>
      </p:sp>
      <p:sp>
        <p:nvSpPr>
          <p:cNvPr id="3" name="Holder 3"/>
          <p:cNvSpPr>
            <a:spLocks noGrp="1"/>
          </p:cNvSpPr>
          <p:nvPr>
            <p:ph type="body" idx="1"/>
          </p:nvPr>
        </p:nvSpPr>
        <p:spPr>
          <a:xfrm>
            <a:off x="560933" y="1999040"/>
            <a:ext cx="8016875" cy="4318000"/>
          </a:xfrm>
          <a:prstGeom prst="rect">
            <a:avLst/>
          </a:prstGeom>
        </p:spPr>
        <p:txBody>
          <a:bodyPr wrap="square" lIns="0" tIns="0" rIns="0" bIns="0">
            <a:spAutoFit/>
          </a:bodyPr>
          <a:lstStyle>
            <a:lvl1pPr>
              <a:defRPr sz="32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297763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ncbbabasketball.org/"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ncbbabasketball.org/"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ncbbabasketball.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otel6.com/en/cp/coll-club-sports.html" TargetMode="Externa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0" y="3429000"/>
            <a:ext cx="9144000" cy="641350"/>
          </a:xfrm>
          <a:prstGeom prst="rect">
            <a:avLst/>
          </a:prstGeom>
          <a:noFill/>
          <a:ln w="9525">
            <a:noFill/>
            <a:miter lim="800000"/>
            <a:headEnd/>
            <a:tailEnd/>
          </a:ln>
        </p:spPr>
        <p:txBody>
          <a:bodyPr>
            <a:spAutoFit/>
          </a:bodyPr>
          <a:lstStyle/>
          <a:p>
            <a:pPr algn="ctr">
              <a:spcBef>
                <a:spcPct val="50000"/>
              </a:spcBef>
            </a:pPr>
            <a:r>
              <a:rPr lang="en-US" sz="3600">
                <a:solidFill>
                  <a:schemeClr val="tx1"/>
                </a:solidFill>
              </a:rPr>
              <a:t>Presents</a:t>
            </a:r>
          </a:p>
        </p:txBody>
      </p:sp>
      <p:pic>
        <p:nvPicPr>
          <p:cNvPr id="16386" name="Picture 4" descr="ccsportslogo"/>
          <p:cNvPicPr>
            <a:picLocks noChangeAspect="1" noChangeArrowheads="1"/>
          </p:cNvPicPr>
          <p:nvPr/>
        </p:nvPicPr>
        <p:blipFill>
          <a:blip r:embed="rId2" cstate="print"/>
          <a:srcRect/>
          <a:stretch>
            <a:fillRect/>
          </a:stretch>
        </p:blipFill>
        <p:spPr bwMode="auto">
          <a:xfrm>
            <a:off x="533400" y="1600200"/>
            <a:ext cx="8077200" cy="990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0" y="0"/>
            <a:ext cx="9144000" cy="6858000"/>
          </a:xfrm>
        </p:spPr>
        <p:txBody>
          <a:bodyPr/>
          <a:lstStyle/>
          <a:p>
            <a:pPr algn="ctr" eaLnBrk="1" hangingPunct="1">
              <a:spcBef>
                <a:spcPts val="0"/>
              </a:spcBef>
              <a:spcAft>
                <a:spcPts val="600"/>
              </a:spcAft>
              <a:buFontTx/>
              <a:buNone/>
            </a:pPr>
            <a:r>
              <a:rPr lang="en-US" sz="6000" dirty="0">
                <a:solidFill>
                  <a:srgbClr val="FF9900"/>
                </a:solidFill>
              </a:rPr>
              <a:t>				</a:t>
            </a:r>
            <a:r>
              <a:rPr lang="en-US" sz="4800" dirty="0">
                <a:solidFill>
                  <a:srgbClr val="FF9900"/>
                </a:solidFill>
              </a:rPr>
              <a:t>Meet the NCBBA Staff</a:t>
            </a:r>
          </a:p>
          <a:p>
            <a:pPr algn="ctr" eaLnBrk="1" hangingPunct="1">
              <a:spcAft>
                <a:spcPts val="1200"/>
              </a:spcAft>
              <a:buFontTx/>
              <a:buNone/>
            </a:pPr>
            <a:r>
              <a:rPr lang="en-US" sz="3600" b="1" dirty="0"/>
              <a:t>Regional Directors</a:t>
            </a:r>
            <a:endParaRPr lang="en-US" sz="3000" b="1" dirty="0"/>
          </a:p>
          <a:p>
            <a:pPr eaLnBrk="1" hangingPunct="1">
              <a:spcBef>
                <a:spcPts val="0"/>
              </a:spcBef>
              <a:spcAft>
                <a:spcPts val="1200"/>
              </a:spcAft>
              <a:buFont typeface="Arial" panose="020B0604020202020204" pitchFamily="34" charset="0"/>
              <a:buChar char="•"/>
            </a:pPr>
            <a:r>
              <a:rPr lang="en-US" sz="3000" dirty="0"/>
              <a:t>New England Regional Director – Walter Haupt</a:t>
            </a:r>
          </a:p>
          <a:p>
            <a:pPr eaLnBrk="1" hangingPunct="1">
              <a:spcBef>
                <a:spcPts val="0"/>
              </a:spcBef>
              <a:spcAft>
                <a:spcPts val="1200"/>
              </a:spcAft>
              <a:buFontTx/>
              <a:buChar char="•"/>
            </a:pPr>
            <a:r>
              <a:rPr lang="en-US" sz="3000" dirty="0"/>
              <a:t>North Atlantic Regional Director – Robert Montgomery</a:t>
            </a:r>
          </a:p>
          <a:p>
            <a:pPr eaLnBrk="1" hangingPunct="1">
              <a:spcBef>
                <a:spcPts val="0"/>
              </a:spcBef>
              <a:spcAft>
                <a:spcPts val="1200"/>
              </a:spcAft>
              <a:buFontTx/>
              <a:buChar char="•"/>
            </a:pPr>
            <a:r>
              <a:rPr lang="en-US" sz="3000" dirty="0"/>
              <a:t>Mid-Atlantic Regional Director – Harrison </a:t>
            </a:r>
            <a:r>
              <a:rPr lang="en-US" sz="3000" dirty="0" err="1"/>
              <a:t>Gillenwater</a:t>
            </a:r>
            <a:endParaRPr lang="en-US" sz="3000" dirty="0"/>
          </a:p>
          <a:p>
            <a:pPr eaLnBrk="1" hangingPunct="1">
              <a:spcBef>
                <a:spcPts val="0"/>
              </a:spcBef>
              <a:spcAft>
                <a:spcPts val="1200"/>
              </a:spcAft>
              <a:buFontTx/>
              <a:buChar char="•"/>
            </a:pPr>
            <a:r>
              <a:rPr lang="en-US" sz="3000" dirty="0"/>
              <a:t>Mid-America Regional Director – TBD</a:t>
            </a:r>
          </a:p>
          <a:p>
            <a:pPr eaLnBrk="1" hangingPunct="1">
              <a:spcBef>
                <a:spcPts val="0"/>
              </a:spcBef>
              <a:spcAft>
                <a:spcPts val="1200"/>
              </a:spcAft>
              <a:buFontTx/>
              <a:buChar char="•"/>
            </a:pPr>
            <a:r>
              <a:rPr lang="en-US" sz="3000" dirty="0"/>
              <a:t>Great Lakes Regional Director – Mia Naman</a:t>
            </a:r>
          </a:p>
          <a:p>
            <a:pPr eaLnBrk="1" hangingPunct="1">
              <a:spcBef>
                <a:spcPts val="0"/>
              </a:spcBef>
              <a:spcAft>
                <a:spcPts val="1200"/>
              </a:spcAft>
              <a:buFontTx/>
              <a:buChar char="•"/>
            </a:pPr>
            <a:r>
              <a:rPr lang="en-US" sz="3000" dirty="0"/>
              <a:t>Pacific Regional Director – Ben Ghilarducci</a:t>
            </a:r>
          </a:p>
        </p:txBody>
      </p:sp>
      <p:pic>
        <p:nvPicPr>
          <p:cNvPr id="23554" name="Picture 4"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702" y="1153795"/>
            <a:ext cx="7455534" cy="848360"/>
          </a:xfrm>
          <a:prstGeom prst="rect">
            <a:avLst/>
          </a:prstGeom>
        </p:spPr>
        <p:txBody>
          <a:bodyPr vert="horz" wrap="square" lIns="0" tIns="12700" rIns="0" bIns="0" rtlCol="0">
            <a:spAutoFit/>
          </a:bodyPr>
          <a:lstStyle/>
          <a:p>
            <a:pPr marL="12700">
              <a:lnSpc>
                <a:spcPct val="100000"/>
              </a:lnSpc>
              <a:spcBef>
                <a:spcPts val="100"/>
              </a:spcBef>
              <a:tabLst>
                <a:tab pos="3155950" algn="l"/>
              </a:tabLst>
            </a:pPr>
            <a:r>
              <a:rPr sz="5400" spc="-5" dirty="0"/>
              <a:t>Download	</a:t>
            </a:r>
            <a:r>
              <a:rPr sz="5400" dirty="0"/>
              <a:t>Meeting</a:t>
            </a:r>
            <a:r>
              <a:rPr sz="5400" spc="-70" dirty="0"/>
              <a:t> </a:t>
            </a:r>
            <a:r>
              <a:rPr sz="5400" spc="-5" dirty="0"/>
              <a:t>Slides</a:t>
            </a:r>
            <a:endParaRPr sz="5400"/>
          </a:p>
        </p:txBody>
      </p:sp>
      <p:sp>
        <p:nvSpPr>
          <p:cNvPr id="3" name="object 3"/>
          <p:cNvSpPr txBox="1"/>
          <p:nvPr/>
        </p:nvSpPr>
        <p:spPr>
          <a:xfrm>
            <a:off x="1143406" y="2595194"/>
            <a:ext cx="6854190" cy="1713931"/>
          </a:xfrm>
          <a:prstGeom prst="rect">
            <a:avLst/>
          </a:prstGeom>
        </p:spPr>
        <p:txBody>
          <a:bodyPr vert="horz" wrap="square" lIns="0" tIns="13335" rIns="0" bIns="0" rtlCol="0">
            <a:spAutoFit/>
          </a:bodyPr>
          <a:lstStyle/>
          <a:p>
            <a:pPr marL="2540" marR="0" lvl="0" indent="0" algn="ctr"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www.</a:t>
            </a:r>
            <a:r>
              <a:rPr kumimoji="0" lang="en-US"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womens.</a:t>
            </a:r>
            <a:r>
              <a:rPr kumimoji="0"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NCBBAbasketball.org</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465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Download</a:t>
            </a:r>
            <a:r>
              <a:rPr kumimoji="0" sz="3200" b="1" i="0" u="none" strike="noStrike" kern="1200" cap="none" spc="-4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Presentation</a:t>
            </a:r>
            <a:r>
              <a:rPr kumimoji="0" sz="3200" b="1" i="0" u="none" strike="noStrike" kern="1200" cap="none" spc="-5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from</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Headlines</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4" name="object 4"/>
          <p:cNvPicPr/>
          <p:nvPr/>
        </p:nvPicPr>
        <p:blipFill>
          <a:blip r:embed="rId3" cstate="print"/>
          <a:stretch>
            <a:fillRect/>
          </a:stretch>
        </p:blipFill>
        <p:spPr>
          <a:xfrm>
            <a:off x="0" y="0"/>
            <a:ext cx="2859024" cy="990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7102" y="1153795"/>
            <a:ext cx="7151370" cy="848360"/>
          </a:xfrm>
          <a:prstGeom prst="rect">
            <a:avLst/>
          </a:prstGeom>
        </p:spPr>
        <p:txBody>
          <a:bodyPr vert="horz" wrap="square" lIns="0" tIns="12700" rIns="0" bIns="0" rtlCol="0">
            <a:spAutoFit/>
          </a:bodyPr>
          <a:lstStyle/>
          <a:p>
            <a:pPr marL="12700">
              <a:lnSpc>
                <a:spcPct val="100000"/>
              </a:lnSpc>
              <a:spcBef>
                <a:spcPts val="100"/>
              </a:spcBef>
              <a:tabLst>
                <a:tab pos="2298065" algn="l"/>
                <a:tab pos="3460750" algn="l"/>
                <a:tab pos="3975100" algn="l"/>
              </a:tabLst>
            </a:pPr>
            <a:r>
              <a:rPr sz="5400" spc="-5" dirty="0"/>
              <a:t>How</a:t>
            </a:r>
            <a:r>
              <a:rPr sz="5400" spc="10" dirty="0"/>
              <a:t> </a:t>
            </a:r>
            <a:r>
              <a:rPr sz="5400" spc="-5" dirty="0"/>
              <a:t>to	ask	</a:t>
            </a:r>
            <a:r>
              <a:rPr sz="5400" dirty="0"/>
              <a:t>a	</a:t>
            </a:r>
            <a:r>
              <a:rPr sz="5400" spc="-5" dirty="0"/>
              <a:t>question??</a:t>
            </a:r>
            <a:endParaRPr sz="5400"/>
          </a:p>
        </p:txBody>
      </p:sp>
      <p:sp>
        <p:nvSpPr>
          <p:cNvPr id="3" name="object 3"/>
          <p:cNvSpPr txBox="1"/>
          <p:nvPr/>
        </p:nvSpPr>
        <p:spPr>
          <a:xfrm>
            <a:off x="90017" y="2412314"/>
            <a:ext cx="8963025" cy="2660650"/>
          </a:xfrm>
          <a:prstGeom prst="rect">
            <a:avLst/>
          </a:prstGeom>
        </p:spPr>
        <p:txBody>
          <a:bodyPr vert="horz" wrap="square" lIns="0" tIns="13335" rIns="0" bIns="0" rtlCol="0">
            <a:spAutoFit/>
          </a:bodyPr>
          <a:lstStyle/>
          <a:p>
            <a:pPr marL="1096010" marR="189865" lvl="0" indent="-896619" algn="l"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Type</a:t>
            </a:r>
            <a:r>
              <a:rPr kumimoji="0" sz="3200" b="1" i="0" u="none" strike="noStrike" kern="1200" cap="none" spc="-1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your</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name,</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team</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affiliation,</a:t>
            </a:r>
            <a:r>
              <a:rPr kumimoji="0" sz="3200" b="1" i="0" u="none" strike="noStrike" kern="1200" cap="none" spc="-5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and</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question</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in </a:t>
            </a:r>
            <a:r>
              <a:rPr kumimoji="0" sz="3200" b="1" i="0" u="none" strike="noStrike" kern="1200" cap="none" spc="-78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the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“Comments”</a:t>
            </a:r>
            <a:r>
              <a:rPr kumimoji="0" sz="3200" b="1" i="0" u="none" strike="noStrike" kern="1200" cap="none" spc="-4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section</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below</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the</a:t>
            </a:r>
            <a:r>
              <a:rPr kumimoji="0" sz="3200" b="1" i="0" u="none" strike="noStrike" kern="1200" cap="none" spc="-1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video.</a:t>
            </a:r>
            <a:endParaRPr kumimoji="0" sz="32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4650" b="0" i="0" u="none" strike="noStrike" kern="1200" cap="none" spc="0" normalizeH="0" baseline="0" noProof="0">
              <a:ln>
                <a:noFill/>
              </a:ln>
              <a:solidFill>
                <a:prstClr val="black"/>
              </a:solidFill>
              <a:effectLst/>
              <a:uLnTx/>
              <a:uFillTx/>
              <a:latin typeface="Times New Roman"/>
              <a:ea typeface="+mn-ea"/>
              <a:cs typeface="Times New Roman"/>
            </a:endParaRPr>
          </a:p>
          <a:p>
            <a:pPr marL="1109980" marR="5080" lvl="0" indent="-1097915" algn="l" defTabSz="914400" rtl="0" eaLnBrk="1" fontAlgn="auto" latinLnBrk="0" hangingPunct="1">
              <a:lnSpc>
                <a:spcPct val="100000"/>
              </a:lnSpc>
              <a:spcBef>
                <a:spcPts val="0"/>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NCBBA</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Staff</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will</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read</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your</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question</a:t>
            </a:r>
            <a:r>
              <a:rPr kumimoji="0" sz="3200" b="1" i="0" u="none" strike="noStrike" kern="1200" cap="none" spc="-3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aloud</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and</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the </a:t>
            </a:r>
            <a:r>
              <a:rPr kumimoji="0" sz="3200" b="1" i="0" u="none" strike="noStrike" kern="1200" cap="none" spc="-78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current</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speaker</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will answer</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accordingly.</a:t>
            </a:r>
            <a:endParaRPr kumimoji="0" sz="3200" b="0" i="0" u="none" strike="noStrike" kern="1200" cap="none" spc="0" normalizeH="0" baseline="0" noProof="0">
              <a:ln>
                <a:noFill/>
              </a:ln>
              <a:solidFill>
                <a:prstClr val="black"/>
              </a:solidFill>
              <a:effectLst/>
              <a:uLnTx/>
              <a:uFillTx/>
              <a:latin typeface="Times New Roman"/>
              <a:ea typeface="+mn-ea"/>
              <a:cs typeface="Times New Roman"/>
            </a:endParaRPr>
          </a:p>
        </p:txBody>
      </p:sp>
      <p:pic>
        <p:nvPicPr>
          <p:cNvPr id="4" name="object 4"/>
          <p:cNvPicPr/>
          <p:nvPr/>
        </p:nvPicPr>
        <p:blipFill>
          <a:blip r:embed="rId2" cstate="print"/>
          <a:stretch>
            <a:fillRect/>
          </a:stretch>
        </p:blipFill>
        <p:spPr>
          <a:xfrm>
            <a:off x="0" y="0"/>
            <a:ext cx="2859024" cy="990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2138-3A30-42B1-8C0C-A01F2AD904F8}"/>
              </a:ext>
            </a:extLst>
          </p:cNvPr>
          <p:cNvSpPr>
            <a:spLocks noGrp="1"/>
          </p:cNvSpPr>
          <p:nvPr>
            <p:ph type="title"/>
          </p:nvPr>
        </p:nvSpPr>
        <p:spPr>
          <a:xfrm>
            <a:off x="3200400" y="0"/>
            <a:ext cx="5867400" cy="1354217"/>
          </a:xfrm>
        </p:spPr>
        <p:txBody>
          <a:bodyPr/>
          <a:lstStyle/>
          <a:p>
            <a:r>
              <a:rPr lang="en-US" sz="4400" b="1" dirty="0">
                <a:solidFill>
                  <a:srgbClr val="FF9933"/>
                </a:solidFill>
              </a:rPr>
              <a:t>2024-2025 National Championship Bracket </a:t>
            </a:r>
          </a:p>
        </p:txBody>
      </p:sp>
      <p:pic>
        <p:nvPicPr>
          <p:cNvPr id="10" name="Picture 4" descr="NCBBA-LOGO-WHITE-(R).jpg">
            <a:extLst>
              <a:ext uri="{FF2B5EF4-FFF2-40B4-BE49-F238E27FC236}">
                <a16:creationId xmlns:a16="http://schemas.microsoft.com/office/drawing/2014/main" id="{5BA1EE3A-9708-4E11-BF13-F41611E7CAD8}"/>
              </a:ext>
            </a:extLst>
          </p:cNvPr>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pic>
        <p:nvPicPr>
          <p:cNvPr id="5" name="Picture 4">
            <a:extLst>
              <a:ext uri="{FF2B5EF4-FFF2-40B4-BE49-F238E27FC236}">
                <a16:creationId xmlns:a16="http://schemas.microsoft.com/office/drawing/2014/main" id="{74767861-F016-478B-AA83-218AF61BB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354217"/>
            <a:ext cx="7162800" cy="5372100"/>
          </a:xfrm>
          <a:prstGeom prst="rect">
            <a:avLst/>
          </a:prstGeom>
        </p:spPr>
      </p:pic>
    </p:spTree>
    <p:extLst>
      <p:ext uri="{BB962C8B-B14F-4D97-AF65-F5344CB8AC3E}">
        <p14:creationId xmlns:p14="http://schemas.microsoft.com/office/powerpoint/2010/main" val="4096803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3C42486-9093-4F1A-BB53-6CD43D90FCF7}"/>
              </a:ext>
            </a:extLst>
          </p:cNvPr>
          <p:cNvSpPr/>
          <p:nvPr/>
        </p:nvSpPr>
        <p:spPr>
          <a:xfrm>
            <a:off x="533400" y="76200"/>
            <a:ext cx="8077200" cy="1754326"/>
          </a:xfrm>
          <a:prstGeom prst="rect">
            <a:avLst/>
          </a:prstGeom>
          <a:noFill/>
          <a:ln>
            <a:solidFill>
              <a:schemeClr val="tx1"/>
            </a:solidFill>
          </a:ln>
        </p:spPr>
        <p:txBody>
          <a:bodyPr wrap="square" lIns="91440" tIns="45720" rIns="91440" bIns="45720">
            <a:spAutoFit/>
          </a:bodyPr>
          <a:lstStyle/>
          <a:p>
            <a:pPr algn="ctr"/>
            <a:r>
              <a:rPr lang="en-US" sz="5400" spc="50" dirty="0">
                <a:ln w="9525" cmpd="sng">
                  <a:solidFill>
                    <a:schemeClr val="accent2">
                      <a:lumMod val="50000"/>
                    </a:schemeClr>
                  </a:solidFill>
                  <a:prstDash val="solid"/>
                </a:ln>
                <a:solidFill>
                  <a:srgbClr val="175F3D"/>
                </a:solidFill>
                <a:effectLst>
                  <a:glow rad="38100">
                    <a:schemeClr val="accent1">
                      <a:alpha val="40000"/>
                    </a:schemeClr>
                  </a:glow>
                </a:effectLst>
              </a:rPr>
              <a:t>Michigan State</a:t>
            </a:r>
            <a:r>
              <a:rPr lang="en-US" sz="5400" b="1" cap="none" spc="50" dirty="0">
                <a:ln w="9525" cmpd="sng">
                  <a:solidFill>
                    <a:schemeClr val="accent2">
                      <a:lumMod val="50000"/>
                    </a:schemeClr>
                  </a:solidFill>
                  <a:prstDash val="solid"/>
                </a:ln>
                <a:solidFill>
                  <a:srgbClr val="175F3D"/>
                </a:solidFill>
                <a:effectLst>
                  <a:glow rad="38100">
                    <a:schemeClr val="accent1">
                      <a:alpha val="40000"/>
                    </a:schemeClr>
                  </a:glow>
                </a:effectLst>
              </a:rPr>
              <a:t> 2024-2025 CHAMPIONS!</a:t>
            </a:r>
          </a:p>
        </p:txBody>
      </p:sp>
      <p:pic>
        <p:nvPicPr>
          <p:cNvPr id="3" name="Picture 2">
            <a:extLst>
              <a:ext uri="{FF2B5EF4-FFF2-40B4-BE49-F238E27FC236}">
                <a16:creationId xmlns:a16="http://schemas.microsoft.com/office/drawing/2014/main" id="{DA001673-2AF8-488A-894D-F34F9F3F82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39065">
            <a:off x="300779" y="4324529"/>
            <a:ext cx="3352800" cy="2235200"/>
          </a:xfrm>
          <a:prstGeom prst="rect">
            <a:avLst/>
          </a:prstGeom>
          <a:ln>
            <a:noFill/>
          </a:ln>
          <a:effectLst>
            <a:softEdge rad="112500"/>
          </a:effectLst>
        </p:spPr>
      </p:pic>
      <p:pic>
        <p:nvPicPr>
          <p:cNvPr id="5" name="Picture 4">
            <a:extLst>
              <a:ext uri="{FF2B5EF4-FFF2-40B4-BE49-F238E27FC236}">
                <a16:creationId xmlns:a16="http://schemas.microsoft.com/office/drawing/2014/main" id="{AD876BD3-2584-4328-AAD1-369C16CF5B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300" y="1838993"/>
            <a:ext cx="3581400" cy="2365390"/>
          </a:xfrm>
          <a:prstGeom prst="rect">
            <a:avLst/>
          </a:prstGeom>
          <a:ln>
            <a:noFill/>
          </a:ln>
          <a:effectLst>
            <a:softEdge rad="112500"/>
          </a:effectLst>
        </p:spPr>
      </p:pic>
      <p:pic>
        <p:nvPicPr>
          <p:cNvPr id="8" name="Picture 7">
            <a:extLst>
              <a:ext uri="{FF2B5EF4-FFF2-40B4-BE49-F238E27FC236}">
                <a16:creationId xmlns:a16="http://schemas.microsoft.com/office/drawing/2014/main" id="{8EF8DA01-7E3C-423D-86E9-C9396C1216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81973">
            <a:off x="5718871" y="4467883"/>
            <a:ext cx="3124200" cy="2082800"/>
          </a:xfrm>
          <a:prstGeom prst="rect">
            <a:avLst/>
          </a:prstGeom>
          <a:ln>
            <a:noFill/>
          </a:ln>
          <a:effectLst>
            <a:softEdge rad="112500"/>
          </a:effectLst>
        </p:spPr>
      </p:pic>
    </p:spTree>
    <p:extLst>
      <p:ext uri="{BB962C8B-B14F-4D97-AF65-F5344CB8AC3E}">
        <p14:creationId xmlns:p14="http://schemas.microsoft.com/office/powerpoint/2010/main" val="67612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body" idx="1"/>
          </p:nvPr>
        </p:nvSpPr>
        <p:spPr>
          <a:xfrm>
            <a:off x="304800" y="152400"/>
            <a:ext cx="8534400" cy="6553200"/>
          </a:xfrm>
        </p:spPr>
        <p:txBody>
          <a:bodyPr/>
          <a:lstStyle/>
          <a:p>
            <a:pPr algn="ctr" eaLnBrk="1" hangingPunct="1">
              <a:buFontTx/>
              <a:buNone/>
            </a:pPr>
            <a:r>
              <a:rPr lang="en-US" sz="4800" dirty="0">
                <a:solidFill>
                  <a:srgbClr val="FF9900"/>
                </a:solidFill>
              </a:rPr>
              <a:t>				</a:t>
            </a:r>
          </a:p>
          <a:p>
            <a:pPr algn="ctr" eaLnBrk="1" hangingPunct="1">
              <a:spcBef>
                <a:spcPts val="0"/>
              </a:spcBef>
              <a:spcAft>
                <a:spcPts val="1800"/>
              </a:spcAft>
              <a:buFontTx/>
              <a:buNone/>
            </a:pPr>
            <a:r>
              <a:rPr lang="en-US" sz="4800" dirty="0">
                <a:solidFill>
                  <a:srgbClr val="FF9900"/>
                </a:solidFill>
              </a:rPr>
              <a:t>		</a:t>
            </a:r>
            <a:r>
              <a:rPr lang="en-US" sz="4800" b="1" dirty="0">
                <a:solidFill>
                  <a:srgbClr val="FF9900"/>
                </a:solidFill>
              </a:rPr>
              <a:t>2025-26: What’s to Come</a:t>
            </a:r>
          </a:p>
          <a:p>
            <a:pPr eaLnBrk="1" hangingPunct="1">
              <a:spcBef>
                <a:spcPts val="0"/>
              </a:spcBef>
              <a:spcAft>
                <a:spcPts val="0"/>
              </a:spcAft>
              <a:buFont typeface="Arial" panose="020B0604020202020204" pitchFamily="34" charset="0"/>
              <a:buChar char="•"/>
            </a:pPr>
            <a:r>
              <a:rPr lang="en-US" dirty="0"/>
              <a:t>New Teams</a:t>
            </a:r>
          </a:p>
          <a:p>
            <a:pPr eaLnBrk="1" hangingPunct="1">
              <a:spcBef>
                <a:spcPts val="0"/>
              </a:spcBef>
              <a:spcAft>
                <a:spcPts val="0"/>
              </a:spcAft>
              <a:buFont typeface="Arial" panose="020B0604020202020204" pitchFamily="34" charset="0"/>
              <a:buChar char="•"/>
            </a:pPr>
            <a:r>
              <a:rPr lang="en-US" dirty="0"/>
              <a:t>Fall Tournaments</a:t>
            </a:r>
          </a:p>
          <a:p>
            <a:pPr eaLnBrk="1" hangingPunct="1">
              <a:spcBef>
                <a:spcPts val="0"/>
              </a:spcBef>
              <a:spcAft>
                <a:spcPts val="0"/>
              </a:spcAft>
              <a:buFont typeface="Arial" panose="020B0604020202020204" pitchFamily="34" charset="0"/>
              <a:buChar char="•"/>
            </a:pPr>
            <a:r>
              <a:rPr lang="en-US" dirty="0"/>
              <a:t>Tytan Athletics Top 15</a:t>
            </a:r>
          </a:p>
          <a:p>
            <a:pPr eaLnBrk="1" hangingPunct="1">
              <a:spcBef>
                <a:spcPts val="0"/>
              </a:spcBef>
              <a:spcAft>
                <a:spcPts val="0"/>
              </a:spcAft>
              <a:buFont typeface="Arial" panose="020B0604020202020204" pitchFamily="34" charset="0"/>
              <a:buChar char="•"/>
            </a:pPr>
            <a:r>
              <a:rPr lang="en-US" dirty="0"/>
              <a:t>Conference Realignment</a:t>
            </a:r>
          </a:p>
          <a:p>
            <a:pPr eaLnBrk="1" hangingPunct="1">
              <a:spcBef>
                <a:spcPts val="0"/>
              </a:spcBef>
              <a:spcAft>
                <a:spcPts val="0"/>
              </a:spcAft>
              <a:buFont typeface="Arial" panose="020B0604020202020204" pitchFamily="34" charset="0"/>
              <a:buChar char="•"/>
            </a:pPr>
            <a:r>
              <a:rPr lang="en-US" dirty="0"/>
              <a:t>Conference Scheduling</a:t>
            </a:r>
          </a:p>
          <a:p>
            <a:pPr eaLnBrk="1" hangingPunct="1">
              <a:spcBef>
                <a:spcPts val="0"/>
              </a:spcBef>
              <a:spcAft>
                <a:spcPts val="0"/>
              </a:spcAft>
              <a:buFont typeface="Arial" panose="020B0604020202020204" pitchFamily="34" charset="0"/>
              <a:buChar char="•"/>
            </a:pPr>
            <a:r>
              <a:rPr lang="en-US" dirty="0"/>
              <a:t>Regular Season</a:t>
            </a:r>
          </a:p>
          <a:p>
            <a:pPr eaLnBrk="1" hangingPunct="1">
              <a:spcBef>
                <a:spcPts val="0"/>
              </a:spcBef>
              <a:spcAft>
                <a:spcPts val="0"/>
              </a:spcAft>
              <a:buFont typeface="Arial" panose="020B0604020202020204" pitchFamily="34" charset="0"/>
              <a:buChar char="•"/>
            </a:pPr>
            <a:r>
              <a:rPr lang="en-US" dirty="0"/>
              <a:t>Regional Championships</a:t>
            </a:r>
          </a:p>
          <a:p>
            <a:pPr eaLnBrk="1" hangingPunct="1">
              <a:spcBef>
                <a:spcPts val="0"/>
              </a:spcBef>
              <a:spcAft>
                <a:spcPts val="0"/>
              </a:spcAft>
              <a:buFont typeface="Arial" panose="020B0604020202020204" pitchFamily="34" charset="0"/>
              <a:buChar char="•"/>
            </a:pPr>
            <a:r>
              <a:rPr lang="en-US" dirty="0"/>
              <a:t>National Championship</a:t>
            </a:r>
          </a:p>
          <a:p>
            <a:pPr eaLnBrk="1" hangingPunct="1">
              <a:spcBef>
                <a:spcPts val="0"/>
              </a:spcBef>
              <a:spcAft>
                <a:spcPts val="0"/>
              </a:spcAft>
              <a:buFont typeface="Arial" panose="020B0604020202020204" pitchFamily="34" charset="0"/>
              <a:buChar char="•"/>
            </a:pPr>
            <a:r>
              <a:rPr lang="en-US" dirty="0"/>
              <a:t>Team Operations for a successful season</a:t>
            </a:r>
          </a:p>
        </p:txBody>
      </p:sp>
      <p:pic>
        <p:nvPicPr>
          <p:cNvPr id="156674"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body" sz="half" idx="1"/>
          </p:nvPr>
        </p:nvSpPr>
        <p:spPr>
          <a:xfrm>
            <a:off x="2644833" y="209967"/>
            <a:ext cx="6477000" cy="838200"/>
          </a:xfrm>
        </p:spPr>
        <p:txBody>
          <a:bodyPr/>
          <a:lstStyle/>
          <a:p>
            <a:pPr algn="ctr" eaLnBrk="1" hangingPunct="1">
              <a:lnSpc>
                <a:spcPct val="90000"/>
              </a:lnSpc>
              <a:buFontTx/>
              <a:buNone/>
            </a:pPr>
            <a:r>
              <a:rPr lang="en-US" sz="4800" dirty="0">
                <a:solidFill>
                  <a:srgbClr val="FF9900"/>
                </a:solidFill>
              </a:rPr>
              <a:t>New Teams</a:t>
            </a:r>
            <a:endParaRPr lang="en-US" sz="2400" dirty="0">
              <a:solidFill>
                <a:srgbClr val="FF9900"/>
              </a:solidFill>
            </a:endParaRPr>
          </a:p>
        </p:txBody>
      </p:sp>
      <p:sp>
        <p:nvSpPr>
          <p:cNvPr id="157699" name="Text Box 4"/>
          <p:cNvSpPr txBox="1">
            <a:spLocks noChangeArrowheads="1"/>
          </p:cNvSpPr>
          <p:nvPr/>
        </p:nvSpPr>
        <p:spPr bwMode="auto">
          <a:xfrm>
            <a:off x="-5022" y="877401"/>
            <a:ext cx="9144000" cy="646331"/>
          </a:xfrm>
          <a:prstGeom prst="rect">
            <a:avLst/>
          </a:prstGeom>
          <a:noFill/>
          <a:ln w="9525">
            <a:noFill/>
            <a:miter lim="800000"/>
            <a:headEnd/>
            <a:tailEnd/>
          </a:ln>
        </p:spPr>
        <p:txBody>
          <a:bodyPr>
            <a:spAutoFit/>
          </a:bodyPr>
          <a:lstStyle/>
          <a:p>
            <a:pPr algn="ctr">
              <a:spcBef>
                <a:spcPct val="20000"/>
              </a:spcBef>
              <a:buFont typeface="Wingdings" pitchFamily="2" charset="2"/>
              <a:buNone/>
            </a:pPr>
            <a:r>
              <a:rPr lang="en-US" sz="3600" b="0" dirty="0">
                <a:solidFill>
                  <a:schemeClr val="tx1"/>
                </a:solidFill>
              </a:rPr>
              <a:t>ALREADY UNDER CONTRACT</a:t>
            </a:r>
          </a:p>
        </p:txBody>
      </p:sp>
      <p:pic>
        <p:nvPicPr>
          <p:cNvPr id="157700"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
        <p:nvSpPr>
          <p:cNvPr id="15" name="TextBox 14"/>
          <p:cNvSpPr txBox="1"/>
          <p:nvPr/>
        </p:nvSpPr>
        <p:spPr>
          <a:xfrm>
            <a:off x="1905000" y="1687442"/>
            <a:ext cx="4495800" cy="1791260"/>
          </a:xfrm>
          <a:prstGeom prst="rect">
            <a:avLst/>
          </a:prstGeom>
          <a:noFill/>
        </p:spPr>
        <p:txBody>
          <a:bodyPr wrap="square" rtlCol="0">
            <a:spAutoFit/>
          </a:bodyPr>
          <a:lstStyle/>
          <a:p>
            <a:pPr marL="800100" lvl="1" indent="-342900" algn="ctr">
              <a:spcBef>
                <a:spcPct val="20000"/>
              </a:spcBef>
              <a:buFont typeface="Arial" panose="020B0604020202020204" pitchFamily="34" charset="0"/>
              <a:buChar char="•"/>
            </a:pPr>
            <a:r>
              <a:rPr lang="en-US" sz="2400" b="0" dirty="0">
                <a:solidFill>
                  <a:schemeClr val="tx1"/>
                </a:solidFill>
              </a:rPr>
              <a:t>Quinnipiac University</a:t>
            </a:r>
          </a:p>
          <a:p>
            <a:pPr marL="800100" lvl="1" indent="-342900" algn="ctr">
              <a:spcBef>
                <a:spcPct val="20000"/>
              </a:spcBef>
              <a:buFont typeface="Arial" panose="020B0604020202020204" pitchFamily="34" charset="0"/>
              <a:buChar char="•"/>
            </a:pPr>
            <a:r>
              <a:rPr lang="en-US" sz="2400" b="0" dirty="0">
                <a:solidFill>
                  <a:schemeClr val="tx1"/>
                </a:solidFill>
              </a:rPr>
              <a:t>Thomas College</a:t>
            </a:r>
          </a:p>
          <a:p>
            <a:pPr marL="800100" lvl="1" indent="-342900" algn="ctr">
              <a:spcBef>
                <a:spcPct val="20000"/>
              </a:spcBef>
              <a:buFont typeface="Arial" panose="020B0604020202020204" pitchFamily="34" charset="0"/>
              <a:buChar char="•"/>
            </a:pPr>
            <a:r>
              <a:rPr lang="en-US" sz="2400" b="0" dirty="0">
                <a:solidFill>
                  <a:schemeClr val="tx1"/>
                </a:solidFill>
              </a:rPr>
              <a:t>University of Richmond</a:t>
            </a:r>
          </a:p>
          <a:p>
            <a:pPr marL="800100" lvl="1" indent="-342900" algn="ctr">
              <a:spcBef>
                <a:spcPct val="20000"/>
              </a:spcBef>
              <a:buFont typeface="Arial" panose="020B0604020202020204" pitchFamily="34" charset="0"/>
              <a:buChar char="•"/>
            </a:pPr>
            <a:r>
              <a:rPr lang="en-US" sz="2400" b="0" dirty="0">
                <a:solidFill>
                  <a:schemeClr val="tx1"/>
                </a:solidFill>
              </a:rPr>
              <a:t>Cal State Fullerton</a:t>
            </a:r>
          </a:p>
        </p:txBody>
      </p:sp>
      <p:sp>
        <p:nvSpPr>
          <p:cNvPr id="7" name="TextBox 6">
            <a:extLst>
              <a:ext uri="{FF2B5EF4-FFF2-40B4-BE49-F238E27FC236}">
                <a16:creationId xmlns:a16="http://schemas.microsoft.com/office/drawing/2014/main" id="{99667DC0-4824-C082-A078-3746E9105BEF}"/>
              </a:ext>
            </a:extLst>
          </p:cNvPr>
          <p:cNvSpPr txBox="1"/>
          <p:nvPr/>
        </p:nvSpPr>
        <p:spPr>
          <a:xfrm>
            <a:off x="-347133" y="3563269"/>
            <a:ext cx="9296400" cy="646331"/>
          </a:xfrm>
          <a:prstGeom prst="rect">
            <a:avLst/>
          </a:prstGeom>
          <a:noFill/>
        </p:spPr>
        <p:txBody>
          <a:bodyPr wrap="square">
            <a:spAutoFit/>
          </a:bodyPr>
          <a:lstStyle/>
          <a:p>
            <a:pPr algn="ctr">
              <a:spcBef>
                <a:spcPct val="20000"/>
              </a:spcBef>
              <a:buFont typeface="Wingdings" pitchFamily="2" charset="2"/>
              <a:buNone/>
            </a:pPr>
            <a:r>
              <a:rPr lang="en-US" sz="3600" b="0" dirty="0">
                <a:solidFill>
                  <a:schemeClr val="tx1"/>
                </a:solidFill>
              </a:rPr>
              <a:t>EXPRESSED INTEREST FOR 2025-2026</a:t>
            </a:r>
          </a:p>
        </p:txBody>
      </p:sp>
      <p:sp>
        <p:nvSpPr>
          <p:cNvPr id="9" name="TextBox 8">
            <a:extLst>
              <a:ext uri="{FF2B5EF4-FFF2-40B4-BE49-F238E27FC236}">
                <a16:creationId xmlns:a16="http://schemas.microsoft.com/office/drawing/2014/main" id="{0CB61DD5-B292-7B60-828B-E7D3F7C5A1EB}"/>
              </a:ext>
            </a:extLst>
          </p:cNvPr>
          <p:cNvSpPr txBox="1"/>
          <p:nvPr/>
        </p:nvSpPr>
        <p:spPr>
          <a:xfrm>
            <a:off x="269381" y="4202544"/>
            <a:ext cx="4737652" cy="2708434"/>
          </a:xfrm>
          <a:prstGeom prst="rect">
            <a:avLst/>
          </a:prstGeom>
          <a:noFill/>
        </p:spPr>
        <p:txBody>
          <a:bodyPr wrap="square">
            <a:spAutoFit/>
          </a:bodyPr>
          <a:lstStyle/>
          <a:p>
            <a:pPr>
              <a:spcBef>
                <a:spcPts val="0"/>
              </a:spcBef>
              <a:spcAft>
                <a:spcPts val="600"/>
              </a:spcAft>
              <a:buFontTx/>
              <a:buChar char="•"/>
            </a:pPr>
            <a:r>
              <a:rPr lang="en-US" sz="2000" b="0" dirty="0">
                <a:solidFill>
                  <a:schemeClr val="tx1"/>
                </a:solidFill>
              </a:rPr>
              <a:t>West Chester</a:t>
            </a:r>
          </a:p>
          <a:p>
            <a:pPr>
              <a:spcBef>
                <a:spcPts val="0"/>
              </a:spcBef>
              <a:spcAft>
                <a:spcPts val="600"/>
              </a:spcAft>
              <a:buFontTx/>
              <a:buChar cha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UCLA</a:t>
            </a:r>
          </a:p>
          <a:p>
            <a:pPr>
              <a:spcBef>
                <a:spcPts val="0"/>
              </a:spcBef>
              <a:spcAft>
                <a:spcPts val="600"/>
              </a:spcAft>
              <a:buFontTx/>
              <a:buChar char="•"/>
            </a:pPr>
            <a:r>
              <a:rPr lang="en-US" sz="2000" b="0" dirty="0">
                <a:solidFill>
                  <a:srgbClr val="000000"/>
                </a:solidFill>
              </a:rPr>
              <a:t>University of New England</a:t>
            </a:r>
          </a:p>
          <a:p>
            <a:pPr>
              <a:spcBef>
                <a:spcPts val="0"/>
              </a:spcBef>
              <a:spcAft>
                <a:spcPts val="600"/>
              </a:spcAft>
              <a:buFontTx/>
              <a:buChar char="•"/>
            </a:pPr>
            <a:r>
              <a:rPr lang="en-US" sz="2000" b="0" dirty="0">
                <a:solidFill>
                  <a:srgbClr val="000000"/>
                </a:solidFill>
              </a:rPr>
              <a:t>UC Davis</a:t>
            </a:r>
          </a:p>
          <a:p>
            <a:pPr>
              <a:spcBef>
                <a:spcPts val="0"/>
              </a:spcBef>
              <a:spcAft>
                <a:spcPts val="600"/>
              </a:spcAft>
              <a:buFontTx/>
              <a:buChar char="•"/>
            </a:pPr>
            <a:r>
              <a:rPr lang="en-US" sz="2000" b="0" dirty="0">
                <a:solidFill>
                  <a:srgbClr val="000000"/>
                </a:solidFill>
              </a:rPr>
              <a:t>Texas A&amp;M</a:t>
            </a:r>
            <a:endParaRPr lang="en-US" sz="1400" b="0" dirty="0">
              <a:solidFill>
                <a:schemeClr val="tx1"/>
              </a:solidFill>
            </a:endParaRPr>
          </a:p>
          <a:p>
            <a:pPr>
              <a:spcBef>
                <a:spcPts val="0"/>
              </a:spcBef>
              <a:spcAft>
                <a:spcPts val="600"/>
              </a:spcAft>
              <a:buFontTx/>
              <a:buChar char="•"/>
            </a:pP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a:spcBef>
                <a:spcPts val="0"/>
              </a:spcBef>
              <a:spcAft>
                <a:spcPts val="600"/>
              </a:spcAft>
              <a:buFontTx/>
              <a:buChar char="•"/>
            </a:pPr>
            <a:endParaRPr lang="en-US" sz="2000" b="0" dirty="0">
              <a:solidFill>
                <a:schemeClr val="tx1"/>
              </a:solidFill>
            </a:endParaRPr>
          </a:p>
        </p:txBody>
      </p:sp>
      <p:sp>
        <p:nvSpPr>
          <p:cNvPr id="4" name="TextBox 3">
            <a:extLst>
              <a:ext uri="{FF2B5EF4-FFF2-40B4-BE49-F238E27FC236}">
                <a16:creationId xmlns:a16="http://schemas.microsoft.com/office/drawing/2014/main" id="{7131FDED-64F7-F230-1B56-78B0F6D8FD55}"/>
              </a:ext>
            </a:extLst>
          </p:cNvPr>
          <p:cNvSpPr txBox="1"/>
          <p:nvPr/>
        </p:nvSpPr>
        <p:spPr>
          <a:xfrm>
            <a:off x="3505200" y="4216657"/>
            <a:ext cx="3657600" cy="1554272"/>
          </a:xfrm>
          <a:prstGeom prst="rect">
            <a:avLst/>
          </a:prstGeom>
          <a:noFill/>
        </p:spPr>
        <p:txBody>
          <a:bodyPr wrap="square" rtlCol="0">
            <a:spAutoFit/>
          </a:bodyPr>
          <a:lstStyle/>
          <a:p>
            <a:pPr>
              <a:spcBef>
                <a:spcPts val="0"/>
              </a:spcBef>
              <a:spcAft>
                <a:spcPts val="600"/>
              </a:spcAft>
              <a:buFontTx/>
              <a:buChar char="•"/>
            </a:pPr>
            <a:r>
              <a:rPr lang="en-US" sz="2000" b="0" dirty="0">
                <a:solidFill>
                  <a:schemeClr val="tx1"/>
                </a:solidFill>
              </a:rPr>
              <a:t>Cal Poly - Pomona</a:t>
            </a:r>
          </a:p>
          <a:p>
            <a:pPr>
              <a:spcBef>
                <a:spcPts val="0"/>
              </a:spcBef>
              <a:spcAft>
                <a:spcPts val="600"/>
              </a:spcAft>
              <a:buFontTx/>
              <a:buChar char="•"/>
            </a:pPr>
            <a:r>
              <a:rPr lang="en-US" sz="2000" b="0" dirty="0">
                <a:solidFill>
                  <a:schemeClr val="tx1"/>
                </a:solidFill>
              </a:rPr>
              <a:t>UC Santa Barbara</a:t>
            </a:r>
          </a:p>
          <a:p>
            <a:pPr>
              <a:spcBef>
                <a:spcPts val="0"/>
              </a:spcBef>
              <a:spcAft>
                <a:spcPts val="600"/>
              </a:spcAft>
              <a:buFontTx/>
              <a:buChar cha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Loyola Marymount </a:t>
            </a:r>
          </a:p>
          <a:p>
            <a:pPr>
              <a:spcBef>
                <a:spcPts val="0"/>
              </a:spcBef>
              <a:spcAft>
                <a:spcPts val="600"/>
              </a:spcAft>
              <a:buFontTx/>
              <a:buChar char="•"/>
            </a:pPr>
            <a:r>
              <a:rPr lang="en-US" sz="2000" b="0" dirty="0">
                <a:solidFill>
                  <a:schemeClr val="tx1"/>
                </a:solidFill>
              </a:rPr>
              <a:t>Mississippi State</a:t>
            </a:r>
          </a:p>
        </p:txBody>
      </p:sp>
      <p:sp>
        <p:nvSpPr>
          <p:cNvPr id="12" name="TextBox 11">
            <a:extLst>
              <a:ext uri="{FF2B5EF4-FFF2-40B4-BE49-F238E27FC236}">
                <a16:creationId xmlns:a16="http://schemas.microsoft.com/office/drawing/2014/main" id="{491A1141-730A-92C9-7E28-133A006670FC}"/>
              </a:ext>
            </a:extLst>
          </p:cNvPr>
          <p:cNvSpPr txBox="1"/>
          <p:nvPr/>
        </p:nvSpPr>
        <p:spPr>
          <a:xfrm>
            <a:off x="6096000" y="4216657"/>
            <a:ext cx="4737652" cy="2323713"/>
          </a:xfrm>
          <a:prstGeom prst="rect">
            <a:avLst/>
          </a:prstGeom>
          <a:noFill/>
        </p:spPr>
        <p:txBody>
          <a:bodyPr wrap="square">
            <a:spAutoFit/>
          </a:bodyPr>
          <a:lstStyle/>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Sacramento State</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2000" b="0" dirty="0">
                <a:solidFill>
                  <a:srgbClr val="000000"/>
                </a:solidFill>
              </a:rPr>
              <a:t>UNC Greensboro</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Ole Miss</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2000" b="0" dirty="0">
                <a:solidFill>
                  <a:srgbClr val="000000"/>
                </a:solidFill>
              </a:rPr>
              <a:t>TCU</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LSU</a:t>
            </a:r>
            <a:endParaRPr lang="en-US" sz="2000" b="0" dirty="0">
              <a:solidFill>
                <a:srgbClr val="000000"/>
              </a:solidFill>
            </a:endParaRP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12904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0BE7AC7-4667-43B3-D9FD-CD7B7BB549A9}"/>
              </a:ext>
            </a:extLst>
          </p:cNvPr>
          <p:cNvGraphicFramePr/>
          <p:nvPr>
            <p:extLst>
              <p:ext uri="{D42A27DB-BD31-4B8C-83A1-F6EECF244321}">
                <p14:modId xmlns:p14="http://schemas.microsoft.com/office/powerpoint/2010/main" val="3202252008"/>
              </p:ext>
            </p:extLst>
          </p:nvPr>
        </p:nvGraphicFramePr>
        <p:xfrm>
          <a:off x="504825" y="1075730"/>
          <a:ext cx="813435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514B4697-C3E4-2A13-0780-2F2167B41954}"/>
              </a:ext>
            </a:extLst>
          </p:cNvPr>
          <p:cNvSpPr txBox="1"/>
          <p:nvPr/>
        </p:nvSpPr>
        <p:spPr>
          <a:xfrm>
            <a:off x="914400" y="152400"/>
            <a:ext cx="7848600" cy="923330"/>
          </a:xfrm>
          <a:prstGeom prst="rect">
            <a:avLst/>
          </a:prstGeom>
          <a:noFill/>
        </p:spPr>
        <p:txBody>
          <a:bodyPr wrap="square" rtlCol="0">
            <a:spAutoFit/>
          </a:bodyPr>
          <a:lstStyle/>
          <a:p>
            <a:r>
              <a:rPr lang="en-US" sz="5400" spc="-5" dirty="0">
                <a:solidFill>
                  <a:srgbClr val="FF9900"/>
                </a:solidFill>
                <a:latin typeface="Times New Roman"/>
                <a:ea typeface="+mj-ea"/>
                <a:cs typeface="Times New Roman"/>
              </a:rPr>
              <a:t>NCBBA-W GROWTH</a:t>
            </a:r>
          </a:p>
        </p:txBody>
      </p:sp>
    </p:spTree>
    <p:extLst>
      <p:ext uri="{BB962C8B-B14F-4D97-AF65-F5344CB8AC3E}">
        <p14:creationId xmlns:p14="http://schemas.microsoft.com/office/powerpoint/2010/main" val="162108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1992" y="906332"/>
            <a:ext cx="8001000" cy="690574"/>
          </a:xfrm>
          <a:prstGeom prst="rect">
            <a:avLst/>
          </a:prstGeom>
        </p:spPr>
        <p:txBody>
          <a:bodyPr vert="horz" wrap="square" lIns="0" tIns="13335" rIns="0" bIns="0" rtlCol="0">
            <a:spAutoFit/>
          </a:bodyPr>
          <a:lstStyle/>
          <a:p>
            <a:pPr marL="609600" indent="-609600" eaLnBrk="1" hangingPunct="1">
              <a:lnSpc>
                <a:spcPct val="100000"/>
              </a:lnSpc>
              <a:spcBef>
                <a:spcPts val="1200"/>
              </a:spcBef>
              <a:spcAft>
                <a:spcPts val="1200"/>
              </a:spcAft>
              <a:defRPr/>
            </a:pPr>
            <a:r>
              <a:rPr b="1" dirty="0">
                <a:solidFill>
                  <a:srgbClr val="FF9900"/>
                </a:solidFill>
                <a:latin typeface="+mn-lt"/>
                <a:ea typeface="+mn-ea"/>
                <a:cs typeface="+mn-cs"/>
              </a:rPr>
              <a:t>Fall Tip-Off Tournament</a:t>
            </a:r>
            <a:r>
              <a:rPr lang="en-US" b="1" dirty="0">
                <a:solidFill>
                  <a:srgbClr val="FF9900"/>
                </a:solidFill>
                <a:latin typeface="+mn-lt"/>
                <a:ea typeface="+mn-ea"/>
                <a:cs typeface="+mn-cs"/>
              </a:rPr>
              <a:t>s</a:t>
            </a:r>
            <a:endParaRPr b="1" dirty="0">
              <a:solidFill>
                <a:srgbClr val="FF9900"/>
              </a:solidFill>
              <a:latin typeface="+mn-lt"/>
              <a:ea typeface="+mn-ea"/>
              <a:cs typeface="+mn-cs"/>
            </a:endParaRPr>
          </a:p>
        </p:txBody>
      </p:sp>
      <p:pic>
        <p:nvPicPr>
          <p:cNvPr id="4" name="object 4"/>
          <p:cNvPicPr/>
          <p:nvPr/>
        </p:nvPicPr>
        <p:blipFill>
          <a:blip r:embed="rId2" cstate="print"/>
          <a:stretch>
            <a:fillRect/>
          </a:stretch>
        </p:blipFill>
        <p:spPr>
          <a:xfrm>
            <a:off x="0" y="0"/>
            <a:ext cx="2859024" cy="990600"/>
          </a:xfrm>
          <a:prstGeom prst="rect">
            <a:avLst/>
          </a:prstGeom>
        </p:spPr>
      </p:pic>
      <p:sp>
        <p:nvSpPr>
          <p:cNvPr id="7" name="TextBox 6">
            <a:extLst>
              <a:ext uri="{FF2B5EF4-FFF2-40B4-BE49-F238E27FC236}">
                <a16:creationId xmlns:a16="http://schemas.microsoft.com/office/drawing/2014/main" id="{6D16D294-A5EF-6B6A-E6EB-34B1B96A40E4}"/>
              </a:ext>
            </a:extLst>
          </p:cNvPr>
          <p:cNvSpPr txBox="1"/>
          <p:nvPr/>
        </p:nvSpPr>
        <p:spPr>
          <a:xfrm>
            <a:off x="-33867" y="1681174"/>
            <a:ext cx="8652510" cy="1815882"/>
          </a:xfrm>
          <a:prstGeom prst="rect">
            <a:avLst/>
          </a:prstGeom>
          <a:noFill/>
        </p:spPr>
        <p:txBody>
          <a:bodyPr wrap="square">
            <a:spAutoFit/>
          </a:bodyPr>
          <a:lstStyle/>
          <a:p>
            <a:pPr marL="609600" marR="0" lvl="0" indent="-609600"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2600" b="0" i="0" u="none" strike="noStrike" kern="0" cap="none" spc="0" normalizeH="0" baseline="0" noProof="0" dirty="0">
                <a:ln>
                  <a:noFill/>
                </a:ln>
                <a:solidFill>
                  <a:srgbClr val="000000"/>
                </a:solidFill>
                <a:effectLst/>
                <a:uLnTx/>
                <a:uFillTx/>
                <a:latin typeface="Times New Roman"/>
                <a:ea typeface="+mn-ea"/>
                <a:cs typeface="+mn-cs"/>
              </a:rPr>
              <a:t>Fall Tournaments for fall 2025+</a:t>
            </a:r>
          </a:p>
          <a:p>
            <a:pPr marL="1009650" marR="0" lvl="1" indent="-609600"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2200" b="0" i="0" u="none" strike="noStrike" kern="0" cap="none" spc="0" normalizeH="0" baseline="0" noProof="0" dirty="0">
                <a:ln>
                  <a:noFill/>
                </a:ln>
                <a:solidFill>
                  <a:srgbClr val="000000"/>
                </a:solidFill>
                <a:effectLst/>
                <a:uLnTx/>
                <a:uFillTx/>
                <a:latin typeface="Times New Roman"/>
              </a:rPr>
              <a:t>Looking to host in North Atlantic, Great Lakes, and Mid America</a:t>
            </a:r>
          </a:p>
          <a:p>
            <a:pPr marL="1009650" marR="0" lvl="1" indent="-609600"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2200" b="0" i="0" u="none" strike="noStrike" kern="0" cap="none" spc="0" normalizeH="0" baseline="0" noProof="0" dirty="0">
                <a:ln>
                  <a:noFill/>
                </a:ln>
                <a:solidFill>
                  <a:srgbClr val="000000"/>
                </a:solidFill>
                <a:effectLst/>
                <a:uLnTx/>
                <a:uFillTx/>
                <a:latin typeface="Times New Roman"/>
              </a:rPr>
              <a:t>Benefits: All teams guaranteed at least 3 games, count as official non-conference games, price is all-inclusive</a:t>
            </a:r>
          </a:p>
        </p:txBody>
      </p:sp>
      <p:pic>
        <p:nvPicPr>
          <p:cNvPr id="10" name="Picture 9">
            <a:extLst>
              <a:ext uri="{FF2B5EF4-FFF2-40B4-BE49-F238E27FC236}">
                <a16:creationId xmlns:a16="http://schemas.microsoft.com/office/drawing/2014/main" id="{83D42683-B93E-4A71-8639-5A4215A2BA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780" b="10708"/>
          <a:stretch/>
        </p:blipFill>
        <p:spPr>
          <a:xfrm>
            <a:off x="6096000" y="3962400"/>
            <a:ext cx="2362200" cy="1755710"/>
          </a:xfrm>
          <a:prstGeom prst="rect">
            <a:avLst/>
          </a:prstGeom>
        </p:spPr>
      </p:pic>
    </p:spTree>
    <p:extLst>
      <p:ext uri="{BB962C8B-B14F-4D97-AF65-F5344CB8AC3E}">
        <p14:creationId xmlns:p14="http://schemas.microsoft.com/office/powerpoint/2010/main" val="812484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3"/>
          <p:cNvSpPr>
            <a:spLocks noGrp="1" noChangeArrowheads="1"/>
          </p:cNvSpPr>
          <p:nvPr>
            <p:ph type="body" idx="1"/>
          </p:nvPr>
        </p:nvSpPr>
        <p:spPr>
          <a:xfrm>
            <a:off x="0" y="0"/>
            <a:ext cx="9144000" cy="6858000"/>
          </a:xfrm>
        </p:spPr>
        <p:txBody>
          <a:bodyPr/>
          <a:lstStyle/>
          <a:p>
            <a:pPr marL="609600" indent="-609600" algn="ctr" eaLnBrk="1" hangingPunct="1">
              <a:spcBef>
                <a:spcPts val="0"/>
              </a:spcBef>
              <a:spcAft>
                <a:spcPts val="1200"/>
              </a:spcAft>
              <a:buFontTx/>
              <a:buNone/>
            </a:pPr>
            <a:r>
              <a:rPr lang="en-US" sz="6600" dirty="0">
                <a:solidFill>
                  <a:srgbClr val="008000"/>
                </a:solidFill>
              </a:rPr>
              <a:t>			    </a:t>
            </a:r>
            <a:r>
              <a:rPr lang="en-US" sz="4000" dirty="0">
                <a:solidFill>
                  <a:srgbClr val="FF9900"/>
                </a:solidFill>
              </a:rPr>
              <a:t>Tytan Athletics Top 15 Poll</a:t>
            </a:r>
          </a:p>
          <a:p>
            <a:pPr marL="609600" indent="-609600" eaLnBrk="1" hangingPunct="1">
              <a:spcBef>
                <a:spcPts val="0"/>
              </a:spcBef>
              <a:spcAft>
                <a:spcPts val="1200"/>
              </a:spcAft>
              <a:buFontTx/>
              <a:buChar char="•"/>
            </a:pPr>
            <a:r>
              <a:rPr lang="en-US" sz="2600" dirty="0"/>
              <a:t>Prior to the season the NCBBA-W assembled a Top 15 Voting Panel comprised of volunteers from across the NCBBA-W and NCBBA Staff members.</a:t>
            </a:r>
          </a:p>
          <a:p>
            <a:pPr marL="609600" indent="-609600" eaLnBrk="1" hangingPunct="1">
              <a:spcBef>
                <a:spcPts val="0"/>
              </a:spcBef>
              <a:spcAft>
                <a:spcPts val="1200"/>
              </a:spcAft>
              <a:buFontTx/>
              <a:buChar char="•"/>
            </a:pPr>
            <a:r>
              <a:rPr lang="en-US" sz="2600" dirty="0"/>
              <a:t>During the season, scores were submitted each Monday and the NCBBA website was updated with results every Tuesday.</a:t>
            </a:r>
          </a:p>
          <a:p>
            <a:pPr marL="609600" indent="-609600" eaLnBrk="1" hangingPunct="1">
              <a:spcBef>
                <a:spcPts val="0"/>
              </a:spcBef>
              <a:spcAft>
                <a:spcPts val="1200"/>
              </a:spcAft>
              <a:buFontTx/>
              <a:buChar char="•"/>
            </a:pPr>
            <a:r>
              <a:rPr lang="en-US" sz="2600" dirty="0"/>
              <a:t>Every other week, the voting panel submitted a new Top 15 Poll voting ballot.  </a:t>
            </a:r>
          </a:p>
          <a:p>
            <a:pPr marL="609600" indent="-609600" eaLnBrk="1" hangingPunct="1">
              <a:spcBef>
                <a:spcPts val="0"/>
              </a:spcBef>
              <a:spcAft>
                <a:spcPts val="1200"/>
              </a:spcAft>
              <a:buFontTx/>
              <a:buChar char="•"/>
            </a:pPr>
            <a:r>
              <a:rPr lang="en-US" sz="2600" dirty="0"/>
              <a:t>Poll Results used to determine who hosts regional playoffs, and 25% of the National Championship Tournament seeding formula</a:t>
            </a:r>
          </a:p>
          <a:p>
            <a:pPr marL="609600" indent="-609600" eaLnBrk="1" hangingPunct="1">
              <a:spcBef>
                <a:spcPts val="0"/>
              </a:spcBef>
              <a:spcAft>
                <a:spcPts val="1200"/>
              </a:spcAft>
              <a:buFontTx/>
              <a:buChar char="•"/>
            </a:pPr>
            <a:r>
              <a:rPr lang="en-US" sz="2600" b="1" dirty="0"/>
              <a:t>LOOKING FOR QUALIFIED, UNBIASED, OBJECTIVE VOLUNTEERS TO SIT ON VOTING</a:t>
            </a:r>
            <a:r>
              <a:rPr lang="en-US" sz="2800" b="1" dirty="0"/>
              <a:t> PANEL</a:t>
            </a:r>
            <a:endParaRPr lang="en-US" sz="2400" b="1" dirty="0"/>
          </a:p>
          <a:p>
            <a:pPr marL="609600" indent="-609600" eaLnBrk="1" hangingPunct="1">
              <a:spcBef>
                <a:spcPts val="0"/>
              </a:spcBef>
              <a:spcAft>
                <a:spcPts val="1200"/>
              </a:spcAft>
              <a:buFontTx/>
              <a:buChar char="•"/>
            </a:pPr>
            <a:endParaRPr lang="en-US" sz="2800" dirty="0"/>
          </a:p>
          <a:p>
            <a:pPr marL="609600" indent="-609600" eaLnBrk="1" hangingPunct="1">
              <a:spcBef>
                <a:spcPts val="0"/>
              </a:spcBef>
              <a:spcAft>
                <a:spcPts val="1200"/>
              </a:spcAft>
              <a:buFontTx/>
              <a:buChar char="•"/>
            </a:pPr>
            <a:endParaRPr lang="en-US" sz="2800" dirty="0"/>
          </a:p>
        </p:txBody>
      </p:sp>
      <p:pic>
        <p:nvPicPr>
          <p:cNvPr id="152578"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40436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0" y="3429000"/>
            <a:ext cx="9144000" cy="2308324"/>
          </a:xfrm>
          <a:prstGeom prst="rect">
            <a:avLst/>
          </a:prstGeom>
          <a:noFill/>
          <a:ln w="9525">
            <a:noFill/>
            <a:miter lim="800000"/>
            <a:headEnd/>
            <a:tailEnd/>
          </a:ln>
        </p:spPr>
        <p:txBody>
          <a:bodyPr>
            <a:spAutoFit/>
          </a:bodyPr>
          <a:lstStyle/>
          <a:p>
            <a:pPr algn="ctr">
              <a:spcBef>
                <a:spcPct val="50000"/>
              </a:spcBef>
            </a:pPr>
            <a:endParaRPr lang="en-US" sz="3600" dirty="0">
              <a:solidFill>
                <a:srgbClr val="FF0000"/>
              </a:solidFill>
            </a:endParaRPr>
          </a:p>
          <a:p>
            <a:pPr algn="ctr">
              <a:spcBef>
                <a:spcPct val="50000"/>
              </a:spcBef>
            </a:pPr>
            <a:r>
              <a:rPr lang="en-US" sz="3600" dirty="0">
                <a:solidFill>
                  <a:srgbClr val="FF9933"/>
                </a:solidFill>
              </a:rPr>
              <a:t>Women’s Annual League Meeting</a:t>
            </a:r>
          </a:p>
          <a:p>
            <a:pPr algn="ctr">
              <a:spcBef>
                <a:spcPct val="50000"/>
              </a:spcBef>
            </a:pPr>
            <a:r>
              <a:rPr lang="en-US" sz="3600" dirty="0">
                <a:solidFill>
                  <a:srgbClr val="FF9933"/>
                </a:solidFill>
              </a:rPr>
              <a:t>September 16th, 2025</a:t>
            </a:r>
          </a:p>
        </p:txBody>
      </p:sp>
      <p:pic>
        <p:nvPicPr>
          <p:cNvPr id="17410" name="Picture 3" descr="NCBBA-LOGO-WHITE-(R).jpg"/>
          <p:cNvPicPr>
            <a:picLocks noChangeAspect="1"/>
          </p:cNvPicPr>
          <p:nvPr/>
        </p:nvPicPr>
        <p:blipFill>
          <a:blip r:embed="rId2" cstate="print"/>
          <a:srcRect/>
          <a:stretch>
            <a:fillRect/>
          </a:stretch>
        </p:blipFill>
        <p:spPr bwMode="auto">
          <a:xfrm>
            <a:off x="533400" y="990600"/>
            <a:ext cx="7772400" cy="2692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3"/>
          <p:cNvSpPr>
            <a:spLocks noGrp="1" noChangeArrowheads="1"/>
          </p:cNvSpPr>
          <p:nvPr>
            <p:ph type="body" idx="1"/>
          </p:nvPr>
        </p:nvSpPr>
        <p:spPr>
          <a:xfrm>
            <a:off x="0" y="0"/>
            <a:ext cx="9144000" cy="6858000"/>
          </a:xfrm>
        </p:spPr>
        <p:txBody>
          <a:bodyPr/>
          <a:lstStyle/>
          <a:p>
            <a:pPr marL="609600" indent="-609600" algn="ctr" eaLnBrk="1" hangingPunct="1">
              <a:spcBef>
                <a:spcPts val="0"/>
              </a:spcBef>
              <a:spcAft>
                <a:spcPts val="1200"/>
              </a:spcAft>
              <a:buFontTx/>
              <a:buNone/>
            </a:pPr>
            <a:r>
              <a:rPr lang="en-US" sz="6600" dirty="0">
                <a:solidFill>
                  <a:srgbClr val="008000"/>
                </a:solidFill>
              </a:rPr>
              <a:t>			    </a:t>
            </a:r>
            <a:r>
              <a:rPr lang="en-US" sz="4400" dirty="0">
                <a:solidFill>
                  <a:srgbClr val="FF9900"/>
                </a:solidFill>
              </a:rPr>
              <a:t>Tytan Athletics Top 15 Poll</a:t>
            </a:r>
            <a:endParaRPr lang="en-US" sz="5400" dirty="0">
              <a:solidFill>
                <a:srgbClr val="FF9900"/>
              </a:solidFill>
            </a:endParaRPr>
          </a:p>
          <a:p>
            <a:pPr marL="990600" lvl="1" indent="-533400" eaLnBrk="1" hangingPunct="1">
              <a:lnSpc>
                <a:spcPct val="80000"/>
              </a:lnSpc>
            </a:pPr>
            <a:endParaRPr lang="en-US" sz="2400" dirty="0"/>
          </a:p>
        </p:txBody>
      </p:sp>
      <p:pic>
        <p:nvPicPr>
          <p:cNvPr id="152578"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pic>
        <p:nvPicPr>
          <p:cNvPr id="3" name="Picture 2">
            <a:extLst>
              <a:ext uri="{FF2B5EF4-FFF2-40B4-BE49-F238E27FC236}">
                <a16:creationId xmlns:a16="http://schemas.microsoft.com/office/drawing/2014/main" id="{BA3611C0-2395-4DC5-B921-ED28C345F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066800"/>
            <a:ext cx="5715000" cy="5715000"/>
          </a:xfrm>
          <a:prstGeom prst="rect">
            <a:avLst/>
          </a:prstGeom>
        </p:spPr>
      </p:pic>
    </p:spTree>
    <p:extLst>
      <p:ext uri="{BB962C8B-B14F-4D97-AF65-F5344CB8AC3E}">
        <p14:creationId xmlns:p14="http://schemas.microsoft.com/office/powerpoint/2010/main" val="1602357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body" sz="half" idx="1"/>
          </p:nvPr>
        </p:nvSpPr>
        <p:spPr>
          <a:xfrm>
            <a:off x="2820785" y="197585"/>
            <a:ext cx="6324600" cy="838200"/>
          </a:xfrm>
        </p:spPr>
        <p:txBody>
          <a:bodyPr/>
          <a:lstStyle/>
          <a:p>
            <a:pPr algn="ctr" eaLnBrk="1" hangingPunct="1">
              <a:lnSpc>
                <a:spcPct val="90000"/>
              </a:lnSpc>
              <a:buFontTx/>
              <a:buNone/>
            </a:pPr>
            <a:r>
              <a:rPr lang="en-US" sz="4600" dirty="0">
                <a:solidFill>
                  <a:srgbClr val="FF9900"/>
                </a:solidFill>
              </a:rPr>
              <a:t>Conference Realignment</a:t>
            </a:r>
          </a:p>
        </p:txBody>
      </p:sp>
      <p:sp>
        <p:nvSpPr>
          <p:cNvPr id="157698" name="Text Box 3"/>
          <p:cNvSpPr txBox="1">
            <a:spLocks noChangeArrowheads="1"/>
          </p:cNvSpPr>
          <p:nvPr/>
        </p:nvSpPr>
        <p:spPr bwMode="auto">
          <a:xfrm>
            <a:off x="457200" y="2819400"/>
            <a:ext cx="2438400" cy="457200"/>
          </a:xfrm>
          <a:prstGeom prst="rect">
            <a:avLst/>
          </a:prstGeom>
          <a:noFill/>
          <a:ln w="9525">
            <a:noFill/>
            <a:miter lim="800000"/>
            <a:headEnd/>
            <a:tailEnd/>
          </a:ln>
        </p:spPr>
        <p:txBody>
          <a:bodyPr>
            <a:spAutoFit/>
          </a:bodyPr>
          <a:lstStyle/>
          <a:p>
            <a:pPr algn="ctr">
              <a:spcBef>
                <a:spcPct val="50000"/>
              </a:spcBef>
            </a:pPr>
            <a:endParaRPr lang="en-US" sz="2400" b="0">
              <a:solidFill>
                <a:schemeClr val="tx1"/>
              </a:solidFill>
            </a:endParaRPr>
          </a:p>
        </p:txBody>
      </p:sp>
      <p:sp>
        <p:nvSpPr>
          <p:cNvPr id="157699" name="Text Box 4"/>
          <p:cNvSpPr txBox="1">
            <a:spLocks noChangeArrowheads="1"/>
          </p:cNvSpPr>
          <p:nvPr/>
        </p:nvSpPr>
        <p:spPr bwMode="auto">
          <a:xfrm>
            <a:off x="0" y="1828800"/>
            <a:ext cx="9144000" cy="3323987"/>
          </a:xfrm>
          <a:prstGeom prst="rect">
            <a:avLst/>
          </a:prstGeom>
          <a:noFill/>
          <a:ln w="9525">
            <a:noFill/>
            <a:miter lim="800000"/>
            <a:headEnd/>
            <a:tailEnd/>
          </a:ln>
        </p:spPr>
        <p:txBody>
          <a:bodyPr>
            <a:spAutoFit/>
          </a:bodyPr>
          <a:lstStyle/>
          <a:p>
            <a:pPr marL="457200" indent="-457200">
              <a:spcBef>
                <a:spcPts val="0"/>
              </a:spcBef>
              <a:spcAft>
                <a:spcPts val="1200"/>
              </a:spcAft>
              <a:buFont typeface="Arial" panose="020B0604020202020204" pitchFamily="34" charset="0"/>
              <a:buChar char="•"/>
            </a:pPr>
            <a:r>
              <a:rPr lang="en-US" sz="2800" b="0" dirty="0">
                <a:solidFill>
                  <a:schemeClr val="tx1"/>
                </a:solidFill>
              </a:rPr>
              <a:t>Once NCBBA-W Completes enrollment of new teams (August), conferences will be realigned as needed to arrange teams geographically to minimize travel</a:t>
            </a:r>
          </a:p>
          <a:p>
            <a:pPr marL="800100" lvl="1" indent="-342900">
              <a:spcBef>
                <a:spcPts val="0"/>
              </a:spcBef>
              <a:spcAft>
                <a:spcPts val="1200"/>
              </a:spcAft>
              <a:buFont typeface="Arial" panose="020B0604020202020204" pitchFamily="34" charset="0"/>
              <a:buChar char="•"/>
            </a:pPr>
            <a:r>
              <a:rPr lang="en-US" sz="2400" b="0" dirty="0">
                <a:solidFill>
                  <a:schemeClr val="tx1"/>
                </a:solidFill>
              </a:rPr>
              <a:t>NCBBA-W hopes to have membership numbers exceed that of 24-25 (93).</a:t>
            </a:r>
          </a:p>
          <a:p>
            <a:pPr marL="800100" lvl="1" indent="-342900">
              <a:spcBef>
                <a:spcPts val="0"/>
              </a:spcBef>
              <a:spcAft>
                <a:spcPts val="1200"/>
              </a:spcAft>
              <a:buFont typeface="Arial" panose="020B0604020202020204" pitchFamily="34" charset="0"/>
              <a:buChar char="•"/>
            </a:pPr>
            <a:r>
              <a:rPr lang="en-US" sz="2400" b="0" dirty="0">
                <a:solidFill>
                  <a:schemeClr val="tx1"/>
                </a:solidFill>
              </a:rPr>
              <a:t>NCBBA-W hopes to create a Gulf Coast Region </a:t>
            </a:r>
          </a:p>
          <a:p>
            <a:pPr marL="800100" lvl="1" indent="-342900">
              <a:spcBef>
                <a:spcPts val="0"/>
              </a:spcBef>
              <a:spcAft>
                <a:spcPts val="1200"/>
              </a:spcAft>
              <a:buFont typeface="Arial" panose="020B0604020202020204" pitchFamily="34" charset="0"/>
              <a:buChar char="•"/>
            </a:pPr>
            <a:r>
              <a:rPr lang="en-US" sz="2400" b="0" dirty="0">
                <a:solidFill>
                  <a:schemeClr val="tx1"/>
                </a:solidFill>
              </a:rPr>
              <a:t>NCBBA-W hopes to expand in Southern California/South Atlantic</a:t>
            </a:r>
          </a:p>
        </p:txBody>
      </p:sp>
      <p:pic>
        <p:nvPicPr>
          <p:cNvPr id="157700" name="Picture 5" descr="NCBBA-LOGO-WHITE-(R).jpg"/>
          <p:cNvPicPr>
            <a:picLocks noChangeAspect="1"/>
          </p:cNvPicPr>
          <p:nvPr/>
        </p:nvPicPr>
        <p:blipFill>
          <a:blip r:embed="rId2" cstate="print"/>
          <a:srcRect/>
          <a:stretch>
            <a:fillRect/>
          </a:stretch>
        </p:blipFill>
        <p:spPr bwMode="auto">
          <a:xfrm>
            <a:off x="1876" y="45185"/>
            <a:ext cx="2859088" cy="990600"/>
          </a:xfrm>
          <a:prstGeom prst="rect">
            <a:avLst/>
          </a:prstGeom>
          <a:noFill/>
          <a:ln w="9525">
            <a:noFill/>
            <a:miter lim="800000"/>
            <a:headEnd/>
            <a:tailEnd/>
          </a:ln>
        </p:spPr>
      </p:pic>
    </p:spTree>
    <p:extLst>
      <p:ext uri="{BB962C8B-B14F-4D97-AF65-F5344CB8AC3E}">
        <p14:creationId xmlns:p14="http://schemas.microsoft.com/office/powerpoint/2010/main" val="1472195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152400"/>
            <a:ext cx="9144000" cy="6705600"/>
          </a:xfrm>
        </p:spPr>
        <p:txBody>
          <a:bodyPr/>
          <a:lstStyle/>
          <a:p>
            <a:pPr algn="ctr" eaLnBrk="1" hangingPunct="1">
              <a:spcBef>
                <a:spcPts val="0"/>
              </a:spcBef>
              <a:spcAft>
                <a:spcPts val="1800"/>
              </a:spcAft>
              <a:buFontTx/>
              <a:buNone/>
            </a:pPr>
            <a:r>
              <a:rPr lang="en-US" sz="4800" dirty="0">
                <a:solidFill>
                  <a:srgbClr val="008000"/>
                </a:solidFill>
              </a:rPr>
              <a:t>				</a:t>
            </a:r>
            <a:r>
              <a:rPr lang="en-US" sz="4800" dirty="0">
                <a:solidFill>
                  <a:srgbClr val="FF9900"/>
                </a:solidFill>
              </a:rPr>
              <a:t>Conference Scheduling</a:t>
            </a:r>
          </a:p>
          <a:p>
            <a:pPr eaLnBrk="1" hangingPunct="1">
              <a:buFont typeface="Arial" panose="020B0604020202020204" pitchFamily="34" charset="0"/>
              <a:buChar char="•"/>
            </a:pPr>
            <a:r>
              <a:rPr lang="en-US" dirty="0"/>
              <a:t>Schedule Request Form</a:t>
            </a:r>
          </a:p>
          <a:p>
            <a:pPr lvl="1" eaLnBrk="1" hangingPunct="1">
              <a:buFont typeface="Arial" panose="020B0604020202020204" pitchFamily="34" charset="0"/>
              <a:buChar char="•"/>
            </a:pPr>
            <a:r>
              <a:rPr lang="en-US" dirty="0"/>
              <a:t>Due approximately Sept 15</a:t>
            </a:r>
            <a:r>
              <a:rPr lang="en-US" baseline="30000" dirty="0"/>
              <a:t>th</a:t>
            </a:r>
            <a:r>
              <a:rPr lang="en-US" dirty="0"/>
              <a:t> – please adhere to deadlines</a:t>
            </a:r>
          </a:p>
          <a:p>
            <a:pPr lvl="1" eaLnBrk="1" hangingPunct="1">
              <a:buFont typeface="Arial" panose="020B0604020202020204" pitchFamily="34" charset="0"/>
              <a:buChar char="•"/>
            </a:pPr>
            <a:r>
              <a:rPr lang="en-US" dirty="0"/>
              <a:t>Be accurate, be thorough, be flexible</a:t>
            </a:r>
          </a:p>
          <a:p>
            <a:pPr lvl="1" eaLnBrk="1" hangingPunct="1">
              <a:buFont typeface="Arial" panose="020B0604020202020204" pitchFamily="34" charset="0"/>
              <a:buChar char="•"/>
            </a:pPr>
            <a:r>
              <a:rPr lang="en-US" dirty="0"/>
              <a:t>We are looking for availability first, then preferences</a:t>
            </a:r>
          </a:p>
          <a:p>
            <a:pPr lvl="1" eaLnBrk="1" hangingPunct="1">
              <a:buFont typeface="Arial" panose="020B0604020202020204" pitchFamily="34" charset="0"/>
              <a:buChar char="•"/>
            </a:pPr>
            <a:r>
              <a:rPr lang="en-US" dirty="0"/>
              <a:t>See Sample Form on next slide</a:t>
            </a:r>
          </a:p>
          <a:p>
            <a:pPr eaLnBrk="1" hangingPunct="1">
              <a:buFont typeface="Arial" panose="020B0604020202020204" pitchFamily="34" charset="0"/>
              <a:buChar char="•"/>
            </a:pPr>
            <a:r>
              <a:rPr lang="en-US" dirty="0"/>
              <a:t>Goal is to have conference schedules released by Oct. 1st</a:t>
            </a:r>
          </a:p>
          <a:p>
            <a:pPr eaLnBrk="1" hangingPunct="1">
              <a:buFont typeface="Arial" panose="020B0604020202020204" pitchFamily="34" charset="0"/>
              <a:buChar char="•"/>
            </a:pPr>
            <a:r>
              <a:rPr lang="en-US" dirty="0"/>
              <a:t>After Conference Schedules are released, teams are encouraged to start scheduling non-conference games</a:t>
            </a:r>
          </a:p>
          <a:p>
            <a:pPr eaLnBrk="1" hangingPunct="1">
              <a:buFontTx/>
              <a:buBlip>
                <a:blip r:embed="rId2"/>
              </a:buBlip>
            </a:pPr>
            <a:endParaRPr lang="en-US" dirty="0"/>
          </a:p>
          <a:p>
            <a:pPr marL="457200" lvl="1" indent="0" eaLnBrk="1" hangingPunct="1">
              <a:buNone/>
            </a:pPr>
            <a:endParaRPr lang="en-US" dirty="0"/>
          </a:p>
          <a:p>
            <a:pPr lvl="1" eaLnBrk="1" hangingPunct="1">
              <a:buFontTx/>
              <a:buBlip>
                <a:blip r:embed="rId2"/>
              </a:buBlip>
            </a:pPr>
            <a:endParaRPr lang="en-US" dirty="0"/>
          </a:p>
          <a:p>
            <a:pPr lvl="1" eaLnBrk="1" hangingPunct="1">
              <a:buFontTx/>
              <a:buBlip>
                <a:blip r:embed="rId2"/>
              </a:buBlip>
            </a:pPr>
            <a:endParaRPr lang="en-US" dirty="0"/>
          </a:p>
        </p:txBody>
      </p:sp>
      <p:pic>
        <p:nvPicPr>
          <p:cNvPr id="4" name="Picture 5" descr="NCBBA-LOGO-WHITE-(R).jpg"/>
          <p:cNvPicPr>
            <a:picLocks noChangeAspect="1"/>
          </p:cNvPicPr>
          <p:nvPr/>
        </p:nvPicPr>
        <p:blipFill>
          <a:blip r:embed="rId3"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2287191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0"/>
            <a:ext cx="9144000" cy="6858000"/>
          </a:xfrm>
        </p:spPr>
        <p:txBody>
          <a:bodyPr/>
          <a:lstStyle/>
          <a:p>
            <a:pPr algn="ctr" eaLnBrk="1" hangingPunct="1">
              <a:buFontTx/>
              <a:buNone/>
            </a:pPr>
            <a:r>
              <a:rPr lang="en-US" sz="4800" dirty="0">
                <a:solidFill>
                  <a:srgbClr val="008000"/>
                </a:solidFill>
              </a:rPr>
              <a:t>		</a:t>
            </a:r>
          </a:p>
          <a:p>
            <a:pPr algn="ctr" eaLnBrk="1" hangingPunct="1">
              <a:buFontTx/>
              <a:buNone/>
            </a:pPr>
            <a:r>
              <a:rPr lang="en-US" sz="4800" dirty="0">
                <a:solidFill>
                  <a:srgbClr val="FF9900"/>
                </a:solidFill>
              </a:rPr>
              <a:t>Sample Schedule Request Form</a:t>
            </a:r>
          </a:p>
          <a:p>
            <a:pPr marL="0" indent="0" eaLnBrk="1" hangingPunct="1">
              <a:buNone/>
            </a:pPr>
            <a:endParaRPr lang="en-US" dirty="0"/>
          </a:p>
          <a:p>
            <a:pPr marL="457200" lvl="1" indent="0" eaLnBrk="1" hangingPunct="1">
              <a:buNone/>
            </a:pPr>
            <a:endParaRPr lang="en-US" dirty="0"/>
          </a:p>
          <a:p>
            <a:pPr lvl="1" eaLnBrk="1" hangingPunct="1">
              <a:buFontTx/>
              <a:buBlip>
                <a:blip r:embed="rId2"/>
              </a:buBlip>
            </a:pPr>
            <a:endParaRPr lang="en-US" dirty="0"/>
          </a:p>
          <a:p>
            <a:pPr lvl="1" eaLnBrk="1" hangingPunct="1">
              <a:buFontTx/>
              <a:buBlip>
                <a:blip r:embed="rId2"/>
              </a:buBlip>
            </a:pPr>
            <a:endParaRPr lang="en-US" dirty="0"/>
          </a:p>
        </p:txBody>
      </p:sp>
      <p:pic>
        <p:nvPicPr>
          <p:cNvPr id="4" name="Picture 5" descr="NCBBA-LOGO-WHITE-(R).jpg"/>
          <p:cNvPicPr>
            <a:picLocks noChangeAspect="1"/>
          </p:cNvPicPr>
          <p:nvPr/>
        </p:nvPicPr>
        <p:blipFill>
          <a:blip r:embed="rId3" cstate="print"/>
          <a:srcRect/>
          <a:stretch>
            <a:fillRect/>
          </a:stretch>
        </p:blipFill>
        <p:spPr bwMode="auto">
          <a:xfrm>
            <a:off x="0" y="0"/>
            <a:ext cx="2859088" cy="990600"/>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26" t="12454" r="59852" b="5111"/>
          <a:stretch/>
        </p:blipFill>
        <p:spPr bwMode="auto">
          <a:xfrm>
            <a:off x="990600" y="1600200"/>
            <a:ext cx="6781800" cy="488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67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1200"/>
              </a:spcAft>
              <a:buFontTx/>
              <a:buNone/>
            </a:pPr>
            <a:r>
              <a:rPr lang="en-US" sz="4800" b="1" dirty="0">
                <a:solidFill>
                  <a:srgbClr val="FF9900"/>
                </a:solidFill>
              </a:rPr>
              <a:t>Regular Season</a:t>
            </a:r>
          </a:p>
          <a:p>
            <a:pPr eaLnBrk="1" hangingPunct="1">
              <a:buFontTx/>
              <a:buChar char="•"/>
            </a:pPr>
            <a:r>
              <a:rPr lang="en-US" sz="2400" dirty="0"/>
              <a:t>Regular Season will run from November 1</a:t>
            </a:r>
            <a:r>
              <a:rPr lang="en-US" sz="2400" baseline="30000" dirty="0"/>
              <a:t>st</a:t>
            </a:r>
            <a:r>
              <a:rPr lang="en-US" sz="2400" dirty="0"/>
              <a:t>, 2025 – March </a:t>
            </a:r>
            <a:r>
              <a:rPr lang="en-US" sz="2400" dirty="0">
                <a:solidFill>
                  <a:srgbClr val="000000"/>
                </a:solidFill>
                <a:latin typeface="Times New Roman"/>
              </a:rPr>
              <a:t>22</a:t>
            </a:r>
            <a:r>
              <a:rPr lang="en-US" sz="2400" baseline="30000" dirty="0">
                <a:solidFill>
                  <a:srgbClr val="000000"/>
                </a:solidFill>
                <a:latin typeface="Times New Roman"/>
              </a:rPr>
              <a:t>nd</a:t>
            </a:r>
            <a:r>
              <a:rPr lang="en-US" sz="2400" dirty="0"/>
              <a:t>, 2026</a:t>
            </a:r>
          </a:p>
          <a:p>
            <a:pPr eaLnBrk="1" hangingPunct="1">
              <a:buFontTx/>
              <a:buChar char="•"/>
            </a:pPr>
            <a:r>
              <a:rPr lang="en-US" sz="2400" dirty="0"/>
              <a:t>Each team will be scheduled to play each conference opponent once in a 2- game series</a:t>
            </a:r>
          </a:p>
          <a:p>
            <a:pPr eaLnBrk="1" hangingPunct="1">
              <a:buFontTx/>
              <a:buChar char="•"/>
            </a:pPr>
            <a:r>
              <a:rPr lang="en-US" sz="2400" dirty="0"/>
              <a:t>Each team can supplement their schedule with non-conference games at their discretion</a:t>
            </a:r>
          </a:p>
          <a:p>
            <a:pPr eaLnBrk="1" hangingPunct="1">
              <a:buFontTx/>
              <a:buChar char="•"/>
            </a:pPr>
            <a:r>
              <a:rPr lang="en-US" sz="2400" dirty="0"/>
              <a:t>Non-conference schedules must be submitted to NCBBA admin in order to put on schedule and for teams to get credit</a:t>
            </a:r>
          </a:p>
          <a:p>
            <a:pPr eaLnBrk="1" hangingPunct="1">
              <a:buFontTx/>
              <a:buChar char="•"/>
            </a:pPr>
            <a:r>
              <a:rPr lang="en-US" sz="2400" dirty="0"/>
              <a:t>Non-conference games can be against any COLLEGIATE basketball team (NCBBA, NAIA, NCAA, JUCO, etc…)</a:t>
            </a:r>
          </a:p>
        </p:txBody>
      </p:sp>
      <p:pic>
        <p:nvPicPr>
          <p:cNvPr id="148482"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1200"/>
              </a:spcAft>
              <a:buFontTx/>
              <a:buNone/>
            </a:pPr>
            <a:r>
              <a:rPr lang="en-US" sz="4800" b="1" dirty="0">
                <a:solidFill>
                  <a:srgbClr val="FF9900"/>
                </a:solidFill>
              </a:rPr>
              <a:t>Regular Season</a:t>
            </a:r>
          </a:p>
          <a:p>
            <a:pPr eaLnBrk="1" hangingPunct="1">
              <a:spcBef>
                <a:spcPts val="0"/>
              </a:spcBef>
              <a:spcAft>
                <a:spcPts val="1200"/>
              </a:spcAft>
              <a:buFontTx/>
              <a:buChar char="•"/>
            </a:pPr>
            <a:r>
              <a:rPr lang="en-US" sz="2000" dirty="0"/>
              <a:t>Every Monday night, NCBBA will request teams to complete a Weekly Team Submission form and email it to their conference coordinator reporting their scores, results, and Player of the Week nominations from the previous week</a:t>
            </a:r>
          </a:p>
          <a:p>
            <a:pPr lvl="1" eaLnBrk="1" hangingPunct="1">
              <a:spcBef>
                <a:spcPts val="0"/>
              </a:spcBef>
              <a:spcAft>
                <a:spcPts val="1200"/>
              </a:spcAft>
              <a:buFont typeface="Arial" panose="020B0604020202020204" pitchFamily="34" charset="0"/>
              <a:buChar char="•"/>
            </a:pPr>
            <a:r>
              <a:rPr lang="en-US" sz="2000" b="1" dirty="0"/>
              <a:t>NEEDS IMPROVEMENT!  Quicker reporting of scores, and more Player of the Week nominations!</a:t>
            </a:r>
          </a:p>
          <a:p>
            <a:pPr lvl="1" eaLnBrk="1" hangingPunct="1">
              <a:spcBef>
                <a:spcPts val="0"/>
              </a:spcBef>
              <a:spcAft>
                <a:spcPts val="1200"/>
              </a:spcAft>
              <a:buFont typeface="Arial" panose="020B0604020202020204" pitchFamily="34" charset="0"/>
              <a:buChar char="•"/>
            </a:pPr>
            <a:r>
              <a:rPr lang="en-US" sz="2000" b="1" dirty="0"/>
              <a:t>NEEDS IMPROVEMENT!  Keeping full and accurate stats during games and posting stats to website!  </a:t>
            </a:r>
          </a:p>
          <a:p>
            <a:pPr eaLnBrk="1" hangingPunct="1">
              <a:spcBef>
                <a:spcPts val="0"/>
              </a:spcBef>
              <a:spcAft>
                <a:spcPts val="1200"/>
              </a:spcAft>
              <a:buFontTx/>
              <a:buChar char="•"/>
            </a:pPr>
            <a:r>
              <a:rPr lang="en-US" sz="2000" dirty="0"/>
              <a:t>Every Tuesday, Conference Coordinators will update scores/results on the NCBBA website and select Conference Players of the Week</a:t>
            </a:r>
          </a:p>
          <a:p>
            <a:pPr eaLnBrk="1" hangingPunct="1">
              <a:spcBef>
                <a:spcPts val="0"/>
              </a:spcBef>
              <a:spcAft>
                <a:spcPts val="1200"/>
              </a:spcAft>
              <a:buFontTx/>
              <a:buChar char="•"/>
            </a:pPr>
            <a:r>
              <a:rPr lang="en-US" sz="2000" dirty="0"/>
              <a:t>Every Wednesday, NCBBA will select  National Players of the Week.</a:t>
            </a:r>
          </a:p>
          <a:p>
            <a:pPr eaLnBrk="1" hangingPunct="1">
              <a:lnSpc>
                <a:spcPct val="80000"/>
              </a:lnSpc>
              <a:buFontTx/>
              <a:buBlip>
                <a:blip r:embed="rId2"/>
              </a:buBlip>
            </a:pPr>
            <a:endParaRPr lang="en-US" sz="2000" dirty="0"/>
          </a:p>
          <a:p>
            <a:pPr lvl="1" eaLnBrk="1" hangingPunct="1">
              <a:lnSpc>
                <a:spcPct val="80000"/>
              </a:lnSpc>
              <a:buFontTx/>
              <a:buBlip>
                <a:blip r:embed="rId2"/>
              </a:buBlip>
            </a:pPr>
            <a:endParaRPr lang="en-US" sz="2400" dirty="0"/>
          </a:p>
        </p:txBody>
      </p:sp>
      <p:pic>
        <p:nvPicPr>
          <p:cNvPr id="149506" name="Picture 3" descr="NCBBA-LOGO-WHITE-(R).jpg"/>
          <p:cNvPicPr>
            <a:picLocks noChangeAspect="1"/>
          </p:cNvPicPr>
          <p:nvPr/>
        </p:nvPicPr>
        <p:blipFill>
          <a:blip r:embed="rId3"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3"/>
          <p:cNvSpPr>
            <a:spLocks noGrp="1" noChangeArrowheads="1"/>
          </p:cNvSpPr>
          <p:nvPr>
            <p:ph type="body" idx="1"/>
          </p:nvPr>
        </p:nvSpPr>
        <p:spPr>
          <a:xfrm>
            <a:off x="0" y="76200"/>
            <a:ext cx="9144000" cy="6781800"/>
          </a:xfrm>
        </p:spPr>
        <p:txBody>
          <a:bodyPr/>
          <a:lstStyle/>
          <a:p>
            <a:pPr algn="ctr" eaLnBrk="1" hangingPunct="1">
              <a:spcBef>
                <a:spcPts val="0"/>
              </a:spcBef>
              <a:spcAft>
                <a:spcPts val="1800"/>
              </a:spcAft>
              <a:buFontTx/>
              <a:buNone/>
            </a:pPr>
            <a:r>
              <a:rPr lang="en-US" sz="5400" dirty="0">
                <a:solidFill>
                  <a:schemeClr val="accent2"/>
                </a:solidFill>
              </a:rPr>
              <a:t>  			 </a:t>
            </a:r>
          </a:p>
          <a:p>
            <a:pPr algn="ctr" eaLnBrk="1" hangingPunct="1">
              <a:spcBef>
                <a:spcPts val="0"/>
              </a:spcBef>
              <a:spcAft>
                <a:spcPts val="1800"/>
              </a:spcAft>
              <a:buFontTx/>
              <a:buNone/>
            </a:pPr>
            <a:r>
              <a:rPr lang="en-US" sz="4600" dirty="0">
                <a:solidFill>
                  <a:srgbClr val="FF9900"/>
                </a:solidFill>
              </a:rPr>
              <a:t>2026</a:t>
            </a:r>
            <a:r>
              <a:rPr lang="en-US" sz="5400" dirty="0">
                <a:solidFill>
                  <a:schemeClr val="accent2"/>
                </a:solidFill>
              </a:rPr>
              <a:t> </a:t>
            </a:r>
            <a:r>
              <a:rPr lang="en-US" sz="4600" dirty="0">
                <a:solidFill>
                  <a:srgbClr val="FF9900"/>
                </a:solidFill>
              </a:rPr>
              <a:t>Regional Tournaments</a:t>
            </a:r>
            <a:endParaRPr lang="en-US" sz="2800" dirty="0"/>
          </a:p>
          <a:p>
            <a:pPr eaLnBrk="1" hangingPunct="1">
              <a:spcBef>
                <a:spcPts val="0"/>
              </a:spcBef>
              <a:spcAft>
                <a:spcPts val="600"/>
              </a:spcAft>
              <a:buFontTx/>
              <a:buChar char="•"/>
            </a:pPr>
            <a:r>
              <a:rPr lang="en-US" sz="2400" dirty="0"/>
              <a:t>As the league continues to grow, eventually the entire league will be comprised of 8 Regions with multiple directional conferences funneling into Regional Championships.</a:t>
            </a:r>
          </a:p>
          <a:p>
            <a:pPr eaLnBrk="1" hangingPunct="1">
              <a:spcBef>
                <a:spcPts val="0"/>
              </a:spcBef>
              <a:spcAft>
                <a:spcPts val="600"/>
              </a:spcAft>
              <a:buFontTx/>
              <a:buChar char="•"/>
            </a:pPr>
            <a:r>
              <a:rPr lang="en-US" sz="2400" dirty="0"/>
              <a:t>Winners of the Regional Championship Tournaments will automatically move on to the National Championship Tournament.</a:t>
            </a:r>
          </a:p>
          <a:p>
            <a:pPr eaLnBrk="1" hangingPunct="1">
              <a:spcBef>
                <a:spcPts val="0"/>
              </a:spcBef>
              <a:spcAft>
                <a:spcPts val="600"/>
              </a:spcAft>
              <a:buFontTx/>
              <a:buChar char="•"/>
            </a:pPr>
            <a:r>
              <a:rPr lang="en-US" sz="2400" dirty="0"/>
              <a:t>Ultimate Goal:</a:t>
            </a:r>
          </a:p>
          <a:p>
            <a:pPr lvl="1" eaLnBrk="1" hangingPunct="1">
              <a:spcBef>
                <a:spcPts val="0"/>
              </a:spcBef>
              <a:spcAft>
                <a:spcPts val="600"/>
              </a:spcAft>
              <a:buFontTx/>
              <a:buChar char="•"/>
            </a:pPr>
            <a:r>
              <a:rPr lang="en-US" sz="2400" dirty="0"/>
              <a:t>8 Regions, 3-4 Conferences per Region, 7 teams per Conference</a:t>
            </a:r>
          </a:p>
          <a:p>
            <a:pPr eaLnBrk="1" hangingPunct="1">
              <a:spcBef>
                <a:spcPts val="0"/>
              </a:spcBef>
              <a:spcAft>
                <a:spcPts val="600"/>
              </a:spcAft>
              <a:buFontTx/>
              <a:buChar char="•"/>
            </a:pPr>
            <a:r>
              <a:rPr lang="en-US" sz="2400" dirty="0"/>
              <a:t>Regional Championship Tournaments are held in a single elimination format.</a:t>
            </a:r>
          </a:p>
          <a:p>
            <a:pPr eaLnBrk="1" hangingPunct="1">
              <a:spcBef>
                <a:spcPts val="0"/>
              </a:spcBef>
              <a:spcAft>
                <a:spcPts val="600"/>
              </a:spcAft>
              <a:buFontTx/>
              <a:buChar char="•"/>
            </a:pPr>
            <a:r>
              <a:rPr lang="en-US" sz="2400" dirty="0"/>
              <a:t>Held 2-3 weeks before the National Championship.</a:t>
            </a:r>
          </a:p>
          <a:p>
            <a:pPr eaLnBrk="1" hangingPunct="1">
              <a:spcBef>
                <a:spcPts val="0"/>
              </a:spcBef>
              <a:spcAft>
                <a:spcPts val="600"/>
              </a:spcAft>
              <a:buFontTx/>
              <a:buChar char="•"/>
            </a:pPr>
            <a:r>
              <a:rPr lang="en-US" sz="2400" dirty="0"/>
              <a:t>Hosted at the highest ranking conference champion in the Region.</a:t>
            </a:r>
          </a:p>
        </p:txBody>
      </p:sp>
      <p:pic>
        <p:nvPicPr>
          <p:cNvPr id="160770"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2026 Regional Tournaments</a:t>
            </a:r>
            <a:endParaRPr lang="en-US" sz="4800" b="1" dirty="0"/>
          </a:p>
          <a:p>
            <a:pPr eaLnBrk="1" hangingPunct="1">
              <a:buFontTx/>
              <a:buChar char="•"/>
            </a:pPr>
            <a:r>
              <a:rPr lang="en-US" sz="2800" dirty="0"/>
              <a:t>Regional Tournaments planned for March 28</a:t>
            </a:r>
            <a:r>
              <a:rPr lang="en-US" sz="2800" baseline="30000" dirty="0"/>
              <a:t>th</a:t>
            </a:r>
            <a:r>
              <a:rPr lang="en-US" sz="2800" dirty="0"/>
              <a:t>-March 29</a:t>
            </a:r>
            <a:r>
              <a:rPr lang="en-US" sz="2800" baseline="30000" dirty="0"/>
              <a:t>th</a:t>
            </a:r>
            <a:r>
              <a:rPr lang="en-US" sz="2800" dirty="0"/>
              <a:t>, 2026</a:t>
            </a:r>
          </a:p>
          <a:p>
            <a:pPr eaLnBrk="1" hangingPunct="1">
              <a:buFontTx/>
              <a:buChar char="•"/>
            </a:pPr>
            <a:r>
              <a:rPr lang="en-US" sz="2800" dirty="0"/>
              <a:t>Regional Tournaments will be hosted at highest seeded team’s home court</a:t>
            </a:r>
          </a:p>
          <a:p>
            <a:pPr eaLnBrk="1" hangingPunct="1">
              <a:spcBef>
                <a:spcPts val="0"/>
              </a:spcBef>
              <a:spcAft>
                <a:spcPts val="600"/>
              </a:spcAft>
              <a:buFontTx/>
              <a:buChar char="•"/>
            </a:pPr>
            <a:endParaRPr lang="en-US" sz="2600" dirty="0"/>
          </a:p>
          <a:p>
            <a:pPr eaLnBrk="1" hangingPunct="1">
              <a:spcBef>
                <a:spcPts val="0"/>
              </a:spcBef>
              <a:spcAft>
                <a:spcPts val="600"/>
              </a:spcAft>
              <a:buFontTx/>
              <a:buChar char="•"/>
            </a:pPr>
            <a:endParaRPr lang="en-US" sz="2600" dirty="0"/>
          </a:p>
        </p:txBody>
      </p:sp>
      <p:pic>
        <p:nvPicPr>
          <p:cNvPr id="151554"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p:cNvSpPr>
            <a:spLocks noGrp="1" noChangeArrowheads="1"/>
          </p:cNvSpPr>
          <p:nvPr>
            <p:ph type="body" idx="1"/>
          </p:nvPr>
        </p:nvSpPr>
        <p:spPr>
          <a:xfrm>
            <a:off x="0" y="152400"/>
            <a:ext cx="9144000" cy="6705600"/>
          </a:xfrm>
        </p:spPr>
        <p:txBody>
          <a:bodyPr/>
          <a:lstStyle/>
          <a:p>
            <a:pPr algn="ctr" eaLnBrk="1" hangingPunct="1">
              <a:spcBef>
                <a:spcPts val="0"/>
              </a:spcBef>
              <a:spcAft>
                <a:spcPts val="4200"/>
              </a:spcAft>
              <a:buFontTx/>
              <a:buNone/>
            </a:pPr>
            <a:r>
              <a:rPr lang="en-US" sz="5400" dirty="0">
                <a:solidFill>
                  <a:schemeClr val="accent2"/>
                </a:solidFill>
              </a:rPr>
              <a:t>  			 </a:t>
            </a:r>
            <a:r>
              <a:rPr lang="en-US" sz="4000" dirty="0">
                <a:solidFill>
                  <a:srgbClr val="FF9900"/>
                </a:solidFill>
              </a:rPr>
              <a:t>2026 National Championship</a:t>
            </a:r>
            <a:endParaRPr lang="en-US" sz="2800" dirty="0"/>
          </a:p>
          <a:p>
            <a:pPr eaLnBrk="1" hangingPunct="1">
              <a:spcBef>
                <a:spcPts val="0"/>
              </a:spcBef>
              <a:spcAft>
                <a:spcPts val="1200"/>
              </a:spcAft>
              <a:buFontTx/>
              <a:buChar char="•"/>
            </a:pPr>
            <a:r>
              <a:rPr lang="en-US" sz="2800" dirty="0"/>
              <a:t>April 10-12, 2026 (Easter is April 5th)</a:t>
            </a:r>
          </a:p>
          <a:p>
            <a:pPr eaLnBrk="1" hangingPunct="1">
              <a:spcBef>
                <a:spcPts val="0"/>
              </a:spcBef>
              <a:spcAft>
                <a:spcPts val="0"/>
              </a:spcAft>
              <a:buFontTx/>
              <a:buChar char="•"/>
            </a:pPr>
            <a:r>
              <a:rPr lang="en-US" sz="2800" dirty="0"/>
              <a:t>8-Team single elimination tournament</a:t>
            </a:r>
          </a:p>
          <a:p>
            <a:pPr lvl="1" eaLnBrk="1" hangingPunct="1">
              <a:spcBef>
                <a:spcPts val="0"/>
              </a:spcBef>
              <a:spcAft>
                <a:spcPts val="0"/>
              </a:spcAft>
              <a:buFontTx/>
              <a:buChar char="•"/>
            </a:pPr>
            <a:r>
              <a:rPr lang="en-US" sz="1800" dirty="0"/>
              <a:t>Regional Champions and at-large selection(s) (if applicable) make up the field of teams</a:t>
            </a:r>
          </a:p>
          <a:p>
            <a:pPr lvl="1" eaLnBrk="1" hangingPunct="1">
              <a:spcBef>
                <a:spcPts val="0"/>
              </a:spcBef>
              <a:spcAft>
                <a:spcPts val="600"/>
              </a:spcAft>
              <a:buFontTx/>
              <a:buChar char="•"/>
            </a:pPr>
            <a:r>
              <a:rPr lang="en-US" sz="1800" dirty="0"/>
              <a:t>National Championship also includes Skills Competition  </a:t>
            </a:r>
            <a:endParaRPr lang="en-US" sz="2800" dirty="0"/>
          </a:p>
          <a:p>
            <a:pPr eaLnBrk="1" hangingPunct="1">
              <a:spcBef>
                <a:spcPts val="0"/>
              </a:spcBef>
              <a:spcAft>
                <a:spcPts val="1200"/>
              </a:spcAft>
              <a:buFontTx/>
              <a:buChar char="•"/>
            </a:pPr>
            <a:r>
              <a:rPr lang="en-US" sz="2800" dirty="0"/>
              <a:t>Beginning in June, NCBBA-W will begin the search for our National Championship Venue and host city.</a:t>
            </a:r>
          </a:p>
          <a:p>
            <a:pPr eaLnBrk="1" hangingPunct="1">
              <a:spcBef>
                <a:spcPts val="0"/>
              </a:spcBef>
              <a:spcAft>
                <a:spcPts val="1200"/>
              </a:spcAft>
              <a:buFontTx/>
              <a:buChar char="•"/>
            </a:pPr>
            <a:r>
              <a:rPr lang="en-US" sz="2800" dirty="0"/>
              <a:t>Goal is to secure a venue that meets the needs/expectations of the member teams.</a:t>
            </a:r>
          </a:p>
          <a:p>
            <a:pPr eaLnBrk="1" hangingPunct="1">
              <a:spcBef>
                <a:spcPts val="0"/>
              </a:spcBef>
              <a:spcAft>
                <a:spcPts val="1200"/>
              </a:spcAft>
              <a:buFontTx/>
              <a:buChar char="•"/>
            </a:pPr>
            <a:r>
              <a:rPr lang="en-US" sz="2800" dirty="0"/>
              <a:t>Encourage teams to offer suggestions especially if their on campus venue is available.</a:t>
            </a:r>
          </a:p>
          <a:p>
            <a:pPr eaLnBrk="1" hangingPunct="1">
              <a:spcBef>
                <a:spcPts val="0"/>
              </a:spcBef>
              <a:spcAft>
                <a:spcPts val="1200"/>
              </a:spcAft>
              <a:buFontTx/>
              <a:buChar char="•"/>
            </a:pPr>
            <a:r>
              <a:rPr kumimoji="0" lang="en-US" sz="2800" b="0" i="0" u="none" strike="noStrike" kern="0" cap="none" spc="0" normalizeH="0" baseline="0" noProof="0" dirty="0">
                <a:ln>
                  <a:noFill/>
                </a:ln>
                <a:solidFill>
                  <a:srgbClr val="000000"/>
                </a:solidFill>
                <a:effectLst/>
                <a:uLnTx/>
                <a:uFillTx/>
                <a:latin typeface="Times New Roman"/>
                <a:ea typeface="+mn-ea"/>
                <a:cs typeface="+mn-cs"/>
              </a:rPr>
              <a:t>Return to Erie, PA is an option</a:t>
            </a:r>
            <a:endParaRPr lang="en-US" sz="2800" dirty="0"/>
          </a:p>
        </p:txBody>
      </p:sp>
      <p:pic>
        <p:nvPicPr>
          <p:cNvPr id="161794"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3"/>
          <p:cNvSpPr>
            <a:spLocks noGrp="1" noChangeArrowheads="1"/>
          </p:cNvSpPr>
          <p:nvPr>
            <p:ph type="body" idx="1"/>
          </p:nvPr>
        </p:nvSpPr>
        <p:spPr>
          <a:xfrm>
            <a:off x="0" y="304800"/>
            <a:ext cx="9144000" cy="6553200"/>
          </a:xfrm>
        </p:spPr>
        <p:txBody>
          <a:bodyPr/>
          <a:lstStyle/>
          <a:p>
            <a:pPr algn="ctr" eaLnBrk="1" hangingPunct="1">
              <a:lnSpc>
                <a:spcPct val="90000"/>
              </a:lnSpc>
              <a:buFontTx/>
              <a:buNone/>
            </a:pPr>
            <a:r>
              <a:rPr lang="en-US" sz="5400" dirty="0">
                <a:solidFill>
                  <a:schemeClr val="accent2"/>
                </a:solidFill>
              </a:rPr>
              <a:t>  			</a:t>
            </a:r>
            <a:r>
              <a:rPr lang="en-US" sz="4000" dirty="0">
                <a:solidFill>
                  <a:srgbClr val="FF9900"/>
                </a:solidFill>
              </a:rPr>
              <a:t>2026 National Championship</a:t>
            </a:r>
          </a:p>
          <a:p>
            <a:pPr algn="ctr" eaLnBrk="1" hangingPunct="1">
              <a:lnSpc>
                <a:spcPct val="90000"/>
              </a:lnSpc>
              <a:buFontTx/>
              <a:buNone/>
            </a:pPr>
            <a:endParaRPr lang="en-US" sz="2800" dirty="0"/>
          </a:p>
          <a:p>
            <a:pPr eaLnBrk="1" hangingPunct="1">
              <a:spcAft>
                <a:spcPts val="1200"/>
              </a:spcAft>
              <a:buFontTx/>
              <a:buChar char="•"/>
            </a:pPr>
            <a:r>
              <a:rPr lang="en-US" sz="2800" dirty="0"/>
              <a:t>Search for a venue will be based on these priorities unless otherwise directed:</a:t>
            </a:r>
          </a:p>
          <a:p>
            <a:pPr lvl="1" eaLnBrk="1" hangingPunct="1">
              <a:spcBef>
                <a:spcPts val="0"/>
              </a:spcBef>
              <a:spcAft>
                <a:spcPts val="1200"/>
              </a:spcAft>
              <a:buFontTx/>
              <a:buChar char="•"/>
            </a:pPr>
            <a:r>
              <a:rPr lang="en-US" sz="2400" dirty="0"/>
              <a:t>1</a:t>
            </a:r>
            <a:r>
              <a:rPr lang="en-US" sz="2400" baseline="30000" dirty="0"/>
              <a:t>st</a:t>
            </a:r>
            <a:r>
              <a:rPr lang="en-US" sz="2400" dirty="0"/>
              <a:t> – Court Surface (Hardwood)	</a:t>
            </a:r>
          </a:p>
          <a:p>
            <a:pPr lvl="1" eaLnBrk="1" hangingPunct="1">
              <a:spcBef>
                <a:spcPts val="0"/>
              </a:spcBef>
              <a:spcAft>
                <a:spcPts val="1200"/>
              </a:spcAft>
              <a:buFontTx/>
              <a:buChar char="•"/>
            </a:pPr>
            <a:r>
              <a:rPr lang="en-US" sz="2400" dirty="0"/>
              <a:t>2</a:t>
            </a:r>
            <a:r>
              <a:rPr lang="en-US" sz="2400" baseline="30000" dirty="0"/>
              <a:t>nd</a:t>
            </a:r>
            <a:r>
              <a:rPr lang="en-US" sz="2400" dirty="0"/>
              <a:t> – Tournament Venue (Small Collegiate Arena)</a:t>
            </a:r>
          </a:p>
          <a:p>
            <a:pPr lvl="1" eaLnBrk="1" hangingPunct="1">
              <a:spcBef>
                <a:spcPts val="0"/>
              </a:spcBef>
              <a:spcAft>
                <a:spcPts val="1200"/>
              </a:spcAft>
              <a:buFontTx/>
              <a:buChar char="•"/>
            </a:pPr>
            <a:r>
              <a:rPr lang="en-US" sz="2400" dirty="0"/>
              <a:t>3</a:t>
            </a:r>
            <a:r>
              <a:rPr lang="en-US" sz="2400" baseline="30000" dirty="0"/>
              <a:t>rd</a:t>
            </a:r>
            <a:r>
              <a:rPr lang="en-US" sz="2400" dirty="0"/>
              <a:t> – Tournament Location (Centrally Located)	</a:t>
            </a:r>
          </a:p>
          <a:p>
            <a:pPr lvl="1" eaLnBrk="1" hangingPunct="1">
              <a:spcBef>
                <a:spcPts val="0"/>
              </a:spcBef>
              <a:spcAft>
                <a:spcPts val="1200"/>
              </a:spcAft>
              <a:buFontTx/>
              <a:buChar char="•"/>
            </a:pPr>
            <a:r>
              <a:rPr lang="en-US" sz="2400" dirty="0"/>
              <a:t>4</a:t>
            </a:r>
            <a:r>
              <a:rPr lang="en-US" sz="2400" baseline="30000" dirty="0"/>
              <a:t>th</a:t>
            </a:r>
            <a:r>
              <a:rPr lang="en-US" sz="2400" dirty="0"/>
              <a:t> – Auxiliary Practice Facilities 	 		</a:t>
            </a:r>
          </a:p>
          <a:p>
            <a:pPr lvl="1" eaLnBrk="1" hangingPunct="1">
              <a:spcBef>
                <a:spcPts val="0"/>
              </a:spcBef>
              <a:spcAft>
                <a:spcPts val="1200"/>
              </a:spcAft>
              <a:buFontTx/>
              <a:buChar char="•"/>
            </a:pPr>
            <a:r>
              <a:rPr lang="en-US" sz="2400" dirty="0"/>
              <a:t>5</a:t>
            </a:r>
            <a:r>
              <a:rPr lang="en-US" sz="2400" baseline="30000" dirty="0"/>
              <a:t>th</a:t>
            </a:r>
            <a:r>
              <a:rPr lang="en-US" sz="2400" dirty="0"/>
              <a:t> – Venue to have onsite locker rooms 		</a:t>
            </a:r>
          </a:p>
          <a:p>
            <a:pPr lvl="1" eaLnBrk="1" hangingPunct="1">
              <a:spcBef>
                <a:spcPts val="0"/>
              </a:spcBef>
              <a:spcAft>
                <a:spcPts val="1200"/>
              </a:spcAft>
              <a:buFontTx/>
              <a:buChar char="•"/>
            </a:pPr>
            <a:r>
              <a:rPr lang="en-US" sz="2400" dirty="0"/>
              <a:t>6</a:t>
            </a:r>
            <a:r>
              <a:rPr lang="en-US" sz="2400" baseline="30000" dirty="0"/>
              <a:t>th</a:t>
            </a:r>
            <a:r>
              <a:rPr lang="en-US" sz="2400" dirty="0"/>
              <a:t> – Separate from Men’s National Championship		</a:t>
            </a:r>
          </a:p>
          <a:p>
            <a:pPr marL="457200" lvl="1" indent="0" eaLnBrk="1" hangingPunct="1">
              <a:lnSpc>
                <a:spcPct val="90000"/>
              </a:lnSpc>
              <a:buNone/>
            </a:pPr>
            <a:r>
              <a:rPr lang="en-US" sz="2400" dirty="0"/>
              <a:t>		</a:t>
            </a:r>
          </a:p>
          <a:p>
            <a:pPr eaLnBrk="1" hangingPunct="1">
              <a:lnSpc>
                <a:spcPct val="90000"/>
              </a:lnSpc>
              <a:buFontTx/>
              <a:buNone/>
            </a:pPr>
            <a:endParaRPr lang="en-US" sz="1000" dirty="0"/>
          </a:p>
        </p:txBody>
      </p:sp>
      <p:pic>
        <p:nvPicPr>
          <p:cNvPr id="162818"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702" y="1153795"/>
            <a:ext cx="7455534" cy="848360"/>
          </a:xfrm>
          <a:prstGeom prst="rect">
            <a:avLst/>
          </a:prstGeom>
        </p:spPr>
        <p:txBody>
          <a:bodyPr vert="horz" wrap="square" lIns="0" tIns="12700" rIns="0" bIns="0" rtlCol="0">
            <a:spAutoFit/>
          </a:bodyPr>
          <a:lstStyle/>
          <a:p>
            <a:pPr marL="12700">
              <a:lnSpc>
                <a:spcPct val="100000"/>
              </a:lnSpc>
              <a:spcBef>
                <a:spcPts val="100"/>
              </a:spcBef>
              <a:tabLst>
                <a:tab pos="3155950" algn="l"/>
              </a:tabLst>
            </a:pPr>
            <a:r>
              <a:rPr sz="5400" spc="-5" dirty="0"/>
              <a:t>Download	</a:t>
            </a:r>
            <a:r>
              <a:rPr sz="5400" dirty="0"/>
              <a:t>Meeting</a:t>
            </a:r>
            <a:r>
              <a:rPr sz="5400" spc="-70" dirty="0"/>
              <a:t> </a:t>
            </a:r>
            <a:r>
              <a:rPr sz="5400" spc="-5" dirty="0"/>
              <a:t>Slides</a:t>
            </a:r>
            <a:endParaRPr sz="5400" dirty="0"/>
          </a:p>
        </p:txBody>
      </p:sp>
      <p:sp>
        <p:nvSpPr>
          <p:cNvPr id="3" name="object 3"/>
          <p:cNvSpPr txBox="1"/>
          <p:nvPr/>
        </p:nvSpPr>
        <p:spPr>
          <a:xfrm>
            <a:off x="1143406" y="2595194"/>
            <a:ext cx="6854190" cy="1713931"/>
          </a:xfrm>
          <a:prstGeom prst="rect">
            <a:avLst/>
          </a:prstGeom>
        </p:spPr>
        <p:txBody>
          <a:bodyPr vert="horz" wrap="square" lIns="0" tIns="13335" rIns="0" bIns="0" rtlCol="0">
            <a:spAutoFit/>
          </a:bodyPr>
          <a:lstStyle/>
          <a:p>
            <a:pPr marL="2540" marR="0" lvl="0" indent="0" algn="ctr"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www.</a:t>
            </a:r>
            <a:r>
              <a:rPr kumimoji="0" lang="en-US"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womens.</a:t>
            </a:r>
            <a:r>
              <a:rPr kumimoji="0"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NCBBAbasketball.org</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465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Download</a:t>
            </a:r>
            <a:r>
              <a:rPr kumimoji="0" sz="3200" b="1" i="0" u="none" strike="noStrike" kern="1200" cap="none" spc="-4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Presentation</a:t>
            </a:r>
            <a:r>
              <a:rPr kumimoji="0" sz="3200" b="1" i="0" u="none" strike="noStrike" kern="1200" cap="none" spc="-5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from</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Headlines</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4" name="object 4"/>
          <p:cNvPicPr/>
          <p:nvPr/>
        </p:nvPicPr>
        <p:blipFill>
          <a:blip r:embed="rId3" cstate="print"/>
          <a:stretch>
            <a:fillRect/>
          </a:stretch>
        </p:blipFill>
        <p:spPr>
          <a:xfrm>
            <a:off x="0" y="0"/>
            <a:ext cx="2859024" cy="990600"/>
          </a:xfrm>
          <a:prstGeom prst="rect">
            <a:avLst/>
          </a:prstGeom>
        </p:spPr>
      </p:pic>
    </p:spTree>
    <p:extLst>
      <p:ext uri="{BB962C8B-B14F-4D97-AF65-F5344CB8AC3E}">
        <p14:creationId xmlns:p14="http://schemas.microsoft.com/office/powerpoint/2010/main" val="2568821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3"/>
          <p:cNvSpPr>
            <a:spLocks noGrp="1" noChangeArrowheads="1"/>
          </p:cNvSpPr>
          <p:nvPr>
            <p:ph type="body" idx="1"/>
          </p:nvPr>
        </p:nvSpPr>
        <p:spPr>
          <a:xfrm>
            <a:off x="0" y="990600"/>
            <a:ext cx="9144000" cy="5867400"/>
          </a:xfrm>
        </p:spPr>
        <p:txBody>
          <a:bodyPr/>
          <a:lstStyle/>
          <a:p>
            <a:pPr algn="ctr" eaLnBrk="1" hangingPunct="1">
              <a:spcBef>
                <a:spcPts val="0"/>
              </a:spcBef>
              <a:spcAft>
                <a:spcPts val="600"/>
              </a:spcAft>
              <a:buFontTx/>
              <a:buNone/>
            </a:pPr>
            <a:r>
              <a:rPr lang="en-US" sz="4800" b="1" dirty="0">
                <a:solidFill>
                  <a:srgbClr val="FF9900"/>
                </a:solidFill>
              </a:rPr>
              <a:t>2026 National Championship</a:t>
            </a:r>
            <a:endParaRPr lang="en-US" sz="4800" b="1" dirty="0"/>
          </a:p>
          <a:p>
            <a:pPr marL="0" indent="0" eaLnBrk="1" hangingPunct="1">
              <a:spcBef>
                <a:spcPts val="0"/>
              </a:spcBef>
              <a:spcAft>
                <a:spcPts val="600"/>
              </a:spcAft>
              <a:buNone/>
            </a:pPr>
            <a:r>
              <a:rPr lang="en-US" sz="2800" dirty="0"/>
              <a:t>Improvement Goals:</a:t>
            </a:r>
          </a:p>
          <a:p>
            <a:pPr lvl="1" eaLnBrk="1" hangingPunct="1">
              <a:spcBef>
                <a:spcPts val="0"/>
              </a:spcBef>
              <a:spcAft>
                <a:spcPts val="0"/>
              </a:spcAft>
              <a:buFontTx/>
              <a:buChar char="•"/>
            </a:pPr>
            <a:r>
              <a:rPr lang="en-US" sz="2400" dirty="0"/>
              <a:t>Get more non-championship teams to participate in skills competition</a:t>
            </a:r>
          </a:p>
          <a:p>
            <a:pPr lvl="1" eaLnBrk="1" hangingPunct="1">
              <a:spcBef>
                <a:spcPts val="0"/>
              </a:spcBef>
              <a:spcAft>
                <a:spcPts val="0"/>
              </a:spcAft>
              <a:buFontTx/>
              <a:buChar char="•"/>
            </a:pPr>
            <a:r>
              <a:rPr lang="en-US" sz="2400" dirty="0"/>
              <a:t>Further develop relationships with local business to come on as local event sponsors.</a:t>
            </a:r>
          </a:p>
          <a:p>
            <a:pPr lvl="1" eaLnBrk="1" hangingPunct="1">
              <a:spcBef>
                <a:spcPts val="0"/>
              </a:spcBef>
              <a:spcAft>
                <a:spcPts val="0"/>
              </a:spcAft>
              <a:buFontTx/>
              <a:buChar char="•"/>
            </a:pPr>
            <a:r>
              <a:rPr lang="en-US" sz="2400" dirty="0"/>
              <a:t>Create an advertising budget in order to further promote the event in hopes of boosting local attendance.</a:t>
            </a:r>
          </a:p>
          <a:p>
            <a:pPr lvl="2" eaLnBrk="1" hangingPunct="1">
              <a:spcBef>
                <a:spcPts val="0"/>
              </a:spcBef>
              <a:spcAft>
                <a:spcPts val="0"/>
              </a:spcAft>
              <a:buFont typeface="Times New Roman" panose="02020603050405020304" pitchFamily="18" charset="0"/>
              <a:buChar char="‒"/>
            </a:pPr>
            <a:r>
              <a:rPr lang="en-US" sz="2000" dirty="0"/>
              <a:t>We want our players to compete in front of a crowd.</a:t>
            </a:r>
          </a:p>
          <a:p>
            <a:pPr lvl="1" eaLnBrk="1" hangingPunct="1">
              <a:spcBef>
                <a:spcPts val="0"/>
              </a:spcBef>
              <a:spcAft>
                <a:spcPts val="0"/>
              </a:spcAft>
              <a:buFontTx/>
              <a:buChar char="•"/>
            </a:pPr>
            <a:r>
              <a:rPr lang="en-US" sz="2400" dirty="0"/>
              <a:t>Have larger presence on social media.</a:t>
            </a:r>
          </a:p>
          <a:p>
            <a:pPr lvl="2" eaLnBrk="1" hangingPunct="1">
              <a:spcBef>
                <a:spcPts val="0"/>
              </a:spcBef>
              <a:spcAft>
                <a:spcPts val="0"/>
              </a:spcAft>
              <a:buFont typeface="Times New Roman" panose="02020603050405020304" pitchFamily="18" charset="0"/>
              <a:buChar char="‒"/>
            </a:pPr>
            <a:r>
              <a:rPr lang="en-US" sz="2000" dirty="0"/>
              <a:t>Entice non-qualifying teams to get there and non-member teams to join!</a:t>
            </a:r>
          </a:p>
          <a:p>
            <a:pPr lvl="2" eaLnBrk="1" hangingPunct="1">
              <a:spcBef>
                <a:spcPts val="0"/>
              </a:spcBef>
              <a:spcAft>
                <a:spcPts val="600"/>
              </a:spcAft>
            </a:pPr>
            <a:endParaRPr lang="en-US" dirty="0"/>
          </a:p>
          <a:p>
            <a:pPr marL="914400" lvl="2" indent="0" eaLnBrk="1" hangingPunct="1">
              <a:spcBef>
                <a:spcPts val="0"/>
              </a:spcBef>
              <a:spcAft>
                <a:spcPts val="600"/>
              </a:spcAft>
              <a:buNone/>
            </a:pPr>
            <a:endParaRPr lang="en-US" dirty="0"/>
          </a:p>
          <a:p>
            <a:pPr eaLnBrk="1" hangingPunct="1">
              <a:spcBef>
                <a:spcPts val="0"/>
              </a:spcBef>
              <a:spcAft>
                <a:spcPts val="1200"/>
              </a:spcAft>
              <a:buFontTx/>
              <a:buNone/>
            </a:pPr>
            <a:endParaRPr lang="en-US" sz="1000" dirty="0"/>
          </a:p>
        </p:txBody>
      </p:sp>
      <p:pic>
        <p:nvPicPr>
          <p:cNvPr id="163842"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4702" y="1153795"/>
            <a:ext cx="7455534" cy="848360"/>
          </a:xfrm>
          <a:prstGeom prst="rect">
            <a:avLst/>
          </a:prstGeom>
        </p:spPr>
        <p:txBody>
          <a:bodyPr vert="horz" wrap="square" lIns="0" tIns="12700" rIns="0" bIns="0" rtlCol="0">
            <a:spAutoFit/>
          </a:bodyPr>
          <a:lstStyle/>
          <a:p>
            <a:pPr marL="12700">
              <a:lnSpc>
                <a:spcPct val="100000"/>
              </a:lnSpc>
              <a:spcBef>
                <a:spcPts val="100"/>
              </a:spcBef>
              <a:tabLst>
                <a:tab pos="3155950" algn="l"/>
              </a:tabLst>
            </a:pPr>
            <a:r>
              <a:rPr sz="5400" spc="-5" dirty="0"/>
              <a:t>Download	</a:t>
            </a:r>
            <a:r>
              <a:rPr sz="5400" dirty="0"/>
              <a:t>Meeting</a:t>
            </a:r>
            <a:r>
              <a:rPr sz="5400" spc="-70" dirty="0"/>
              <a:t> </a:t>
            </a:r>
            <a:r>
              <a:rPr sz="5400" spc="-5" dirty="0"/>
              <a:t>Slides</a:t>
            </a:r>
            <a:endParaRPr sz="5400"/>
          </a:p>
        </p:txBody>
      </p:sp>
      <p:sp>
        <p:nvSpPr>
          <p:cNvPr id="3" name="object 3"/>
          <p:cNvSpPr txBox="1"/>
          <p:nvPr/>
        </p:nvSpPr>
        <p:spPr>
          <a:xfrm>
            <a:off x="1143406" y="2595194"/>
            <a:ext cx="6854190" cy="1713931"/>
          </a:xfrm>
          <a:prstGeom prst="rect">
            <a:avLst/>
          </a:prstGeom>
        </p:spPr>
        <p:txBody>
          <a:bodyPr vert="horz" wrap="square" lIns="0" tIns="13335" rIns="0" bIns="0" rtlCol="0">
            <a:spAutoFit/>
          </a:bodyPr>
          <a:lstStyle/>
          <a:p>
            <a:pPr marL="2540" marR="0" lvl="0" indent="0" algn="ctr"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www.</a:t>
            </a:r>
            <a:r>
              <a:rPr kumimoji="0" lang="en-US"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womens.</a:t>
            </a:r>
            <a:r>
              <a:rPr kumimoji="0" sz="3200" b="1" i="0" u="none" strike="noStrike" kern="1200" cap="none" spc="0" normalizeH="0" baseline="0" noProof="0" dirty="0">
                <a:ln>
                  <a:noFill/>
                </a:ln>
                <a:solidFill>
                  <a:prstClr val="black"/>
                </a:solidFill>
                <a:effectLst/>
                <a:uLnTx/>
                <a:uFillTx/>
                <a:latin typeface="Times New Roman"/>
                <a:ea typeface="+mn-ea"/>
                <a:cs typeface="Times New Roman"/>
                <a:hlinkClick r:id="rId2"/>
              </a:rPr>
              <a:t>NCBBAbasketball.org</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465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Download</a:t>
            </a:r>
            <a:r>
              <a:rPr kumimoji="0" sz="3200" b="1" i="0" u="none" strike="noStrike" kern="1200" cap="none" spc="-4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Presentation</a:t>
            </a:r>
            <a:r>
              <a:rPr kumimoji="0" sz="3200" b="1" i="0" u="none" strike="noStrike" kern="1200" cap="none" spc="-5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from</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Headlines</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4" name="object 4"/>
          <p:cNvPicPr/>
          <p:nvPr/>
        </p:nvPicPr>
        <p:blipFill>
          <a:blip r:embed="rId3" cstate="print"/>
          <a:stretch>
            <a:fillRect/>
          </a:stretch>
        </p:blipFill>
        <p:spPr>
          <a:xfrm>
            <a:off x="0" y="0"/>
            <a:ext cx="2859024" cy="990600"/>
          </a:xfrm>
          <a:prstGeom prst="rect">
            <a:avLst/>
          </a:prstGeom>
        </p:spPr>
      </p:pic>
    </p:spTree>
    <p:extLst>
      <p:ext uri="{BB962C8B-B14F-4D97-AF65-F5344CB8AC3E}">
        <p14:creationId xmlns:p14="http://schemas.microsoft.com/office/powerpoint/2010/main" val="1159640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7102" y="1153795"/>
            <a:ext cx="7151370" cy="848360"/>
          </a:xfrm>
          <a:prstGeom prst="rect">
            <a:avLst/>
          </a:prstGeom>
        </p:spPr>
        <p:txBody>
          <a:bodyPr vert="horz" wrap="square" lIns="0" tIns="12700" rIns="0" bIns="0" rtlCol="0">
            <a:spAutoFit/>
          </a:bodyPr>
          <a:lstStyle/>
          <a:p>
            <a:pPr marL="12700">
              <a:lnSpc>
                <a:spcPct val="100000"/>
              </a:lnSpc>
              <a:spcBef>
                <a:spcPts val="100"/>
              </a:spcBef>
              <a:tabLst>
                <a:tab pos="2298065" algn="l"/>
                <a:tab pos="3460750" algn="l"/>
                <a:tab pos="3975100" algn="l"/>
              </a:tabLst>
            </a:pPr>
            <a:r>
              <a:rPr sz="5400" spc="-5" dirty="0"/>
              <a:t>How</a:t>
            </a:r>
            <a:r>
              <a:rPr sz="5400" spc="10" dirty="0"/>
              <a:t> </a:t>
            </a:r>
            <a:r>
              <a:rPr sz="5400" spc="-5" dirty="0"/>
              <a:t>to	ask	</a:t>
            </a:r>
            <a:r>
              <a:rPr sz="5400" dirty="0"/>
              <a:t>a	</a:t>
            </a:r>
            <a:r>
              <a:rPr sz="5400" spc="-5" dirty="0"/>
              <a:t>question??</a:t>
            </a:r>
            <a:endParaRPr sz="5400"/>
          </a:p>
        </p:txBody>
      </p:sp>
      <p:sp>
        <p:nvSpPr>
          <p:cNvPr id="3" name="object 3"/>
          <p:cNvSpPr txBox="1"/>
          <p:nvPr/>
        </p:nvSpPr>
        <p:spPr>
          <a:xfrm>
            <a:off x="90017" y="2412314"/>
            <a:ext cx="8963025" cy="2660650"/>
          </a:xfrm>
          <a:prstGeom prst="rect">
            <a:avLst/>
          </a:prstGeom>
        </p:spPr>
        <p:txBody>
          <a:bodyPr vert="horz" wrap="square" lIns="0" tIns="13335" rIns="0" bIns="0" rtlCol="0">
            <a:spAutoFit/>
          </a:bodyPr>
          <a:lstStyle/>
          <a:p>
            <a:pPr marL="1096010" marR="189865" lvl="0" indent="-896619" algn="l"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Type</a:t>
            </a:r>
            <a:r>
              <a:rPr kumimoji="0" sz="3200" b="1" i="0" u="none" strike="noStrike" kern="1200" cap="none" spc="-1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your</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name,</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team</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affiliation,</a:t>
            </a:r>
            <a:r>
              <a:rPr kumimoji="0" sz="3200" b="1" i="0" u="none" strike="noStrike" kern="1200" cap="none" spc="-5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and</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question</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in </a:t>
            </a:r>
            <a:r>
              <a:rPr kumimoji="0" sz="3200" b="1" i="0" u="none" strike="noStrike" kern="1200" cap="none" spc="-78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the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“Comments”</a:t>
            </a:r>
            <a:r>
              <a:rPr kumimoji="0" sz="3200" b="1" i="0" u="none" strike="noStrike" kern="1200" cap="none" spc="-4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section</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below</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the</a:t>
            </a:r>
            <a:r>
              <a:rPr kumimoji="0" sz="3200" b="1" i="0" u="none" strike="noStrike" kern="1200" cap="none" spc="-1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video.</a:t>
            </a:r>
            <a:endParaRPr kumimoji="0" sz="32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4650" b="0" i="0" u="none" strike="noStrike" kern="1200" cap="none" spc="0" normalizeH="0" baseline="0" noProof="0">
              <a:ln>
                <a:noFill/>
              </a:ln>
              <a:solidFill>
                <a:prstClr val="black"/>
              </a:solidFill>
              <a:effectLst/>
              <a:uLnTx/>
              <a:uFillTx/>
              <a:latin typeface="Times New Roman"/>
              <a:ea typeface="+mn-ea"/>
              <a:cs typeface="Times New Roman"/>
            </a:endParaRPr>
          </a:p>
          <a:p>
            <a:pPr marL="1109980" marR="5080" lvl="0" indent="-1097915" algn="l" defTabSz="914400" rtl="0" eaLnBrk="1" fontAlgn="auto" latinLnBrk="0" hangingPunct="1">
              <a:lnSpc>
                <a:spcPct val="100000"/>
              </a:lnSpc>
              <a:spcBef>
                <a:spcPts val="0"/>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NCBBA</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Staff</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will</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read</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your</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question</a:t>
            </a:r>
            <a:r>
              <a:rPr kumimoji="0" sz="3200" b="1" i="0" u="none" strike="noStrike" kern="1200" cap="none" spc="-3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aloud</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and</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the </a:t>
            </a:r>
            <a:r>
              <a:rPr kumimoji="0" sz="3200" b="1" i="0" u="none" strike="noStrike" kern="1200" cap="none" spc="-78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current</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speaker</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will answer</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accordingly.</a:t>
            </a:r>
            <a:endParaRPr kumimoji="0" sz="3200" b="0" i="0" u="none" strike="noStrike" kern="1200" cap="none" spc="0" normalizeH="0" baseline="0" noProof="0">
              <a:ln>
                <a:noFill/>
              </a:ln>
              <a:solidFill>
                <a:prstClr val="black"/>
              </a:solidFill>
              <a:effectLst/>
              <a:uLnTx/>
              <a:uFillTx/>
              <a:latin typeface="Times New Roman"/>
              <a:ea typeface="+mn-ea"/>
              <a:cs typeface="Times New Roman"/>
            </a:endParaRPr>
          </a:p>
        </p:txBody>
      </p:sp>
      <p:pic>
        <p:nvPicPr>
          <p:cNvPr id="4" name="object 4"/>
          <p:cNvPicPr/>
          <p:nvPr/>
        </p:nvPicPr>
        <p:blipFill>
          <a:blip r:embed="rId2" cstate="print"/>
          <a:stretch>
            <a:fillRect/>
          </a:stretch>
        </p:blipFill>
        <p:spPr>
          <a:xfrm>
            <a:off x="0" y="0"/>
            <a:ext cx="2859024" cy="990600"/>
          </a:xfrm>
          <a:prstGeom prst="rect">
            <a:avLst/>
          </a:prstGeom>
        </p:spPr>
      </p:pic>
    </p:spTree>
    <p:extLst>
      <p:ext uri="{BB962C8B-B14F-4D97-AF65-F5344CB8AC3E}">
        <p14:creationId xmlns:p14="http://schemas.microsoft.com/office/powerpoint/2010/main" val="2311360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1200"/>
              </a:spcAft>
              <a:buFontTx/>
              <a:buNone/>
            </a:pPr>
            <a:r>
              <a:rPr lang="en-US" sz="2800" b="1" dirty="0"/>
              <a:t>Being informed, organized and having strong lines of communications is key to a successful season.</a:t>
            </a:r>
          </a:p>
          <a:p>
            <a:pPr eaLnBrk="1" hangingPunct="1">
              <a:lnSpc>
                <a:spcPct val="90000"/>
              </a:lnSpc>
              <a:buFont typeface="Arial" panose="020B0604020202020204" pitchFamily="34" charset="0"/>
              <a:buChar char="•"/>
            </a:pPr>
            <a:r>
              <a:rPr lang="en-US" sz="2400" dirty="0"/>
              <a:t>League Participation Agreement (LPA)</a:t>
            </a:r>
          </a:p>
          <a:p>
            <a:pPr lvl="1" eaLnBrk="1" hangingPunct="1">
              <a:lnSpc>
                <a:spcPct val="90000"/>
              </a:lnSpc>
            </a:pPr>
            <a:r>
              <a:rPr lang="en-US" sz="2000" dirty="0"/>
              <a:t>New Team Form (Due Date: August 1</a:t>
            </a:r>
            <a:r>
              <a:rPr lang="en-US" sz="2000" baseline="30000" dirty="0"/>
              <a:t>st</a:t>
            </a:r>
            <a:r>
              <a:rPr lang="en-US" sz="2000" dirty="0"/>
              <a:t>)</a:t>
            </a:r>
          </a:p>
          <a:p>
            <a:pPr lvl="1" eaLnBrk="1" hangingPunct="1">
              <a:lnSpc>
                <a:spcPct val="90000"/>
              </a:lnSpc>
            </a:pPr>
            <a:r>
              <a:rPr lang="en-US" sz="2000" dirty="0"/>
              <a:t>Existing Team Renewal Form (Due Date: June 1</a:t>
            </a:r>
            <a:r>
              <a:rPr lang="en-US" sz="2000" baseline="30000" dirty="0"/>
              <a:t>st</a:t>
            </a:r>
            <a:r>
              <a:rPr lang="en-US" sz="2000" dirty="0"/>
              <a:t>)</a:t>
            </a:r>
          </a:p>
          <a:p>
            <a:pPr lvl="1" eaLnBrk="1" hangingPunct="1">
              <a:lnSpc>
                <a:spcPct val="90000"/>
              </a:lnSpc>
            </a:pPr>
            <a:r>
              <a:rPr lang="en-US" sz="2000" dirty="0"/>
              <a:t>Signed by president of team, signed by club sports director or faculty advisor</a:t>
            </a:r>
          </a:p>
          <a:p>
            <a:pPr lvl="1" eaLnBrk="1" hangingPunct="1">
              <a:lnSpc>
                <a:spcPct val="90000"/>
              </a:lnSpc>
            </a:pPr>
            <a:r>
              <a:rPr lang="en-US" sz="2000" dirty="0"/>
              <a:t>Fax or scan and email to NCBBA</a:t>
            </a:r>
          </a:p>
          <a:p>
            <a:pPr lvl="1" eaLnBrk="1" hangingPunct="1">
              <a:lnSpc>
                <a:spcPct val="90000"/>
              </a:lnSpc>
              <a:buFontTx/>
              <a:buNone/>
            </a:pPr>
            <a:endParaRPr lang="en-US" sz="800" dirty="0"/>
          </a:p>
          <a:p>
            <a:pPr eaLnBrk="1" hangingPunct="1">
              <a:lnSpc>
                <a:spcPct val="90000"/>
              </a:lnSpc>
              <a:buFont typeface="Arial" panose="020B0604020202020204" pitchFamily="34" charset="0"/>
              <a:buChar char="•"/>
            </a:pPr>
            <a:r>
              <a:rPr lang="en-US" sz="2400" dirty="0"/>
              <a:t>Registration Form</a:t>
            </a:r>
          </a:p>
          <a:p>
            <a:pPr lvl="1" eaLnBrk="1" hangingPunct="1">
              <a:lnSpc>
                <a:spcPct val="90000"/>
              </a:lnSpc>
            </a:pPr>
            <a:r>
              <a:rPr lang="en-US" sz="2000" dirty="0"/>
              <a:t>Provides full contact info to NCBBA front office</a:t>
            </a:r>
          </a:p>
          <a:p>
            <a:pPr lvl="1" eaLnBrk="1" hangingPunct="1">
              <a:lnSpc>
                <a:spcPct val="90000"/>
              </a:lnSpc>
            </a:pPr>
            <a:r>
              <a:rPr lang="en-US" sz="2000" dirty="0"/>
              <a:t>Complete in full and email to NCBBA</a:t>
            </a:r>
          </a:p>
          <a:p>
            <a:pPr lvl="1" eaLnBrk="1" hangingPunct="1">
              <a:lnSpc>
                <a:spcPct val="90000"/>
              </a:lnSpc>
            </a:pPr>
            <a:r>
              <a:rPr lang="en-US" sz="2000" dirty="0"/>
              <a:t>Important to include a secondary contact, team email and head coach if applicable</a:t>
            </a:r>
          </a:p>
          <a:p>
            <a:pPr lvl="1" eaLnBrk="1" hangingPunct="1">
              <a:lnSpc>
                <a:spcPct val="90000"/>
              </a:lnSpc>
            </a:pPr>
            <a:r>
              <a:rPr lang="en-US" sz="2000" dirty="0"/>
              <a:t>Important to include advisor contact info</a:t>
            </a:r>
            <a:endParaRPr lang="en-US" sz="2400" dirty="0">
              <a:solidFill>
                <a:schemeClr val="accent2"/>
              </a:solidFill>
            </a:endParaRPr>
          </a:p>
          <a:p>
            <a:pPr marL="0" indent="0" eaLnBrk="1" hangingPunct="1">
              <a:buNone/>
            </a:pPr>
            <a:endParaRPr lang="en-US" dirty="0"/>
          </a:p>
          <a:p>
            <a:pPr marL="457200" lvl="1" indent="0" eaLnBrk="1" hangingPunct="1">
              <a:buNone/>
            </a:pPr>
            <a:endParaRPr lang="en-US" dirty="0"/>
          </a:p>
          <a:p>
            <a:pPr lvl="1" eaLnBrk="1" hangingPunct="1">
              <a:buFontTx/>
              <a:buBlip>
                <a:blip r:embed="rId2"/>
              </a:buBlip>
            </a:pPr>
            <a:endParaRPr lang="en-US" dirty="0"/>
          </a:p>
          <a:p>
            <a:pPr marL="457200" lvl="1" indent="0" eaLnBrk="1" hangingPunct="1">
              <a:buNone/>
            </a:pPr>
            <a:endParaRPr lang="en-US" dirty="0"/>
          </a:p>
        </p:txBody>
      </p:sp>
      <p:pic>
        <p:nvPicPr>
          <p:cNvPr id="4" name="Picture 5" descr="NCBBA-LOGO-WHITE-(R).jpg"/>
          <p:cNvPicPr>
            <a:picLocks noChangeAspect="1"/>
          </p:cNvPicPr>
          <p:nvPr/>
        </p:nvPicPr>
        <p:blipFill>
          <a:blip r:embed="rId3"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3080892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120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000" dirty="0"/>
              <a:t>Scheduling Request Form</a:t>
            </a:r>
          </a:p>
          <a:p>
            <a:pPr lvl="1" eaLnBrk="1" hangingPunct="1">
              <a:lnSpc>
                <a:spcPct val="80000"/>
              </a:lnSpc>
              <a:buFont typeface="Times New Roman" pitchFamily="18" charset="0"/>
              <a:buChar char="–"/>
            </a:pPr>
            <a:r>
              <a:rPr lang="en-US" sz="1800" dirty="0"/>
              <a:t>Due September 15</a:t>
            </a:r>
            <a:r>
              <a:rPr lang="en-US" sz="1800" baseline="30000" dirty="0"/>
              <a:t>th</a:t>
            </a:r>
            <a:r>
              <a:rPr lang="en-US" sz="1800" dirty="0"/>
              <a:t> and used to complete Conference Schedule</a:t>
            </a:r>
            <a:r>
              <a:rPr lang="en-US" sz="1800" b="1" dirty="0"/>
              <a:t>		</a:t>
            </a:r>
          </a:p>
          <a:p>
            <a:pPr lvl="1" eaLnBrk="1" hangingPunct="1">
              <a:lnSpc>
                <a:spcPct val="80000"/>
              </a:lnSpc>
            </a:pPr>
            <a:r>
              <a:rPr lang="en-US" sz="1800" dirty="0"/>
              <a:t>Important to complete with as much detail as possible</a:t>
            </a:r>
          </a:p>
          <a:p>
            <a:pPr lvl="1" eaLnBrk="1" hangingPunct="1">
              <a:lnSpc>
                <a:spcPct val="80000"/>
              </a:lnSpc>
            </a:pPr>
            <a:r>
              <a:rPr lang="en-US" sz="1800" dirty="0"/>
              <a:t>Important to include requests for Christmas Break, Spring Break, Finals, and Court availability</a:t>
            </a:r>
          </a:p>
          <a:p>
            <a:pPr lvl="1" eaLnBrk="1" hangingPunct="1">
              <a:lnSpc>
                <a:spcPct val="80000"/>
              </a:lnSpc>
            </a:pPr>
            <a:r>
              <a:rPr lang="en-US" sz="1800" dirty="0"/>
              <a:t>The more flexibility the better</a:t>
            </a:r>
          </a:p>
          <a:p>
            <a:pPr lvl="1" eaLnBrk="1" hangingPunct="1">
              <a:lnSpc>
                <a:spcPct val="80000"/>
              </a:lnSpc>
              <a:buFontTx/>
              <a:buNone/>
            </a:pPr>
            <a:endParaRPr lang="en-US" sz="800" dirty="0"/>
          </a:p>
          <a:p>
            <a:pPr eaLnBrk="1" hangingPunct="1">
              <a:lnSpc>
                <a:spcPct val="80000"/>
              </a:lnSpc>
              <a:buFont typeface="Arial" panose="020B0604020202020204" pitchFamily="34" charset="0"/>
              <a:buChar char="•"/>
            </a:pPr>
            <a:r>
              <a:rPr lang="en-US" sz="2000" dirty="0"/>
              <a:t>General Liability Insurance</a:t>
            </a:r>
          </a:p>
          <a:p>
            <a:pPr lvl="1" eaLnBrk="1" hangingPunct="1">
              <a:lnSpc>
                <a:spcPct val="80000"/>
              </a:lnSpc>
            </a:pPr>
            <a:r>
              <a:rPr lang="en-US" sz="1800" dirty="0"/>
              <a:t>$2,000,000 General Aggregate, $1,000,000 Per Occurrence</a:t>
            </a:r>
          </a:p>
          <a:p>
            <a:pPr lvl="1" eaLnBrk="1" hangingPunct="1">
              <a:lnSpc>
                <a:spcPct val="80000"/>
              </a:lnSpc>
            </a:pPr>
            <a:r>
              <a:rPr lang="en-US" sz="1800" dirty="0"/>
              <a:t>Policy covers the NCBBA and it’s members (The Teams)</a:t>
            </a:r>
          </a:p>
          <a:p>
            <a:pPr lvl="1" eaLnBrk="1" hangingPunct="1">
              <a:lnSpc>
                <a:spcPct val="80000"/>
              </a:lnSpc>
            </a:pPr>
            <a:r>
              <a:rPr lang="en-US" sz="1800" dirty="0"/>
              <a:t>Covers many aspects of NCBBA play (i.e. Travel, Practice, Workouts, Games)</a:t>
            </a:r>
          </a:p>
          <a:p>
            <a:pPr lvl="1" eaLnBrk="1" hangingPunct="1">
              <a:lnSpc>
                <a:spcPct val="80000"/>
              </a:lnSpc>
            </a:pPr>
            <a:r>
              <a:rPr lang="en-US" sz="1800" dirty="0"/>
              <a:t>Full Year of Coverage</a:t>
            </a:r>
          </a:p>
          <a:p>
            <a:pPr lvl="1" eaLnBrk="1" hangingPunct="1">
              <a:lnSpc>
                <a:spcPct val="80000"/>
              </a:lnSpc>
            </a:pPr>
            <a:r>
              <a:rPr lang="en-US" sz="1800" dirty="0"/>
              <a:t>Policy assists in obtaining court time &amp; 3</a:t>
            </a:r>
            <a:r>
              <a:rPr lang="en-US" sz="1800" baseline="30000" dirty="0"/>
              <a:t>rd</a:t>
            </a:r>
            <a:r>
              <a:rPr lang="en-US" sz="1800" dirty="0"/>
              <a:t> parties can be additionally insured for $75</a:t>
            </a:r>
          </a:p>
          <a:p>
            <a:pPr lvl="1" eaLnBrk="1" hangingPunct="1">
              <a:lnSpc>
                <a:spcPct val="80000"/>
              </a:lnSpc>
            </a:pPr>
            <a:r>
              <a:rPr lang="en-US" sz="1800" dirty="0"/>
              <a:t>This policy helped protect the NCBBA and it’s members from potential financial losses from lawsuits, but, this is NOT a health or accident insurance policy</a:t>
            </a:r>
            <a:endParaRPr lang="en-US" sz="2400" dirty="0">
              <a:solidFill>
                <a:schemeClr val="accent2"/>
              </a:solidFill>
            </a:endParaRPr>
          </a:p>
          <a:p>
            <a:pPr marL="0" indent="0" eaLnBrk="1" hangingPunct="1">
              <a:buNone/>
            </a:pPr>
            <a:endParaRPr lang="en-US" dirty="0"/>
          </a:p>
          <a:p>
            <a:pPr marL="457200" lvl="1" indent="0" eaLnBrk="1" hangingPunct="1">
              <a:buNone/>
            </a:pPr>
            <a:endParaRPr lang="en-US" dirty="0"/>
          </a:p>
          <a:p>
            <a:pPr lvl="1" eaLnBrk="1" hangingPunct="1">
              <a:buFontTx/>
              <a:buBlip>
                <a:blip r:embed="rId2"/>
              </a:buBlip>
            </a:pPr>
            <a:endParaRPr lang="en-US" dirty="0"/>
          </a:p>
          <a:p>
            <a:pPr lvl="1" eaLnBrk="1" hangingPunct="1">
              <a:buFontTx/>
              <a:buBlip>
                <a:blip r:embed="rId2"/>
              </a:buBlip>
            </a:pPr>
            <a:endParaRPr lang="en-US" dirty="0"/>
          </a:p>
        </p:txBody>
      </p:sp>
      <p:pic>
        <p:nvPicPr>
          <p:cNvPr id="4" name="Picture 5" descr="NCBBA-LOGO-WHITE-(R).jpg"/>
          <p:cNvPicPr>
            <a:picLocks noChangeAspect="1"/>
          </p:cNvPicPr>
          <p:nvPr/>
        </p:nvPicPr>
        <p:blipFill>
          <a:blip r:embed="rId3"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1107590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600"/>
              </a:spcAft>
              <a:buFontTx/>
              <a:buNone/>
            </a:pPr>
            <a:r>
              <a:rPr lang="en-US" sz="2800" b="1" dirty="0"/>
              <a:t>Being informed, organized and having strong lines of communications is key to a successful season.</a:t>
            </a:r>
          </a:p>
          <a:p>
            <a:pPr eaLnBrk="1" hangingPunct="1">
              <a:lnSpc>
                <a:spcPct val="90000"/>
              </a:lnSpc>
              <a:buFont typeface="Arial" panose="020B0604020202020204" pitchFamily="34" charset="0"/>
              <a:buChar char="•"/>
            </a:pPr>
            <a:r>
              <a:rPr lang="en-US" sz="2000" dirty="0"/>
              <a:t>Reserving Court Space</a:t>
            </a:r>
          </a:p>
          <a:p>
            <a:pPr lvl="1" eaLnBrk="1" hangingPunct="1">
              <a:lnSpc>
                <a:spcPct val="90000"/>
              </a:lnSpc>
            </a:pPr>
            <a:r>
              <a:rPr lang="en-US" sz="1800" dirty="0"/>
              <a:t>DON’T PROCRASTINATE</a:t>
            </a:r>
          </a:p>
          <a:p>
            <a:pPr lvl="1" eaLnBrk="1" hangingPunct="1">
              <a:lnSpc>
                <a:spcPct val="90000"/>
              </a:lnSpc>
            </a:pPr>
            <a:r>
              <a:rPr lang="en-US" sz="1800" dirty="0"/>
              <a:t>Contact opponents once schedule is released to set dates and times</a:t>
            </a:r>
          </a:p>
          <a:p>
            <a:pPr lvl="2" eaLnBrk="1" hangingPunct="1">
              <a:lnSpc>
                <a:spcPct val="90000"/>
              </a:lnSpc>
            </a:pPr>
            <a:r>
              <a:rPr lang="en-US" sz="1400" dirty="0"/>
              <a:t>If opponents won’t communicate let NCBBA know and we can help facilitate</a:t>
            </a:r>
          </a:p>
          <a:p>
            <a:pPr lvl="1" eaLnBrk="1" hangingPunct="1">
              <a:lnSpc>
                <a:spcPct val="90000"/>
              </a:lnSpc>
            </a:pPr>
            <a:r>
              <a:rPr lang="en-US" sz="1800" dirty="0"/>
              <a:t>Don’t wait till a week before you are to play</a:t>
            </a:r>
          </a:p>
          <a:p>
            <a:pPr lvl="1" eaLnBrk="1" hangingPunct="1">
              <a:lnSpc>
                <a:spcPct val="90000"/>
              </a:lnSpc>
            </a:pPr>
            <a:r>
              <a:rPr lang="en-US" sz="1800" dirty="0"/>
              <a:t>Reserve court as soon as schedule is released</a:t>
            </a:r>
          </a:p>
          <a:p>
            <a:pPr lvl="1" eaLnBrk="1" hangingPunct="1">
              <a:lnSpc>
                <a:spcPct val="90000"/>
              </a:lnSpc>
            </a:pPr>
            <a:r>
              <a:rPr lang="en-US" sz="1800" dirty="0"/>
              <a:t>3</a:t>
            </a:r>
            <a:r>
              <a:rPr lang="en-US" sz="1800" baseline="30000" dirty="0"/>
              <a:t>rd</a:t>
            </a:r>
            <a:r>
              <a:rPr lang="en-US" sz="1800" dirty="0"/>
              <a:t> party additional insured</a:t>
            </a:r>
          </a:p>
          <a:p>
            <a:pPr lvl="1" eaLnBrk="1" hangingPunct="1">
              <a:lnSpc>
                <a:spcPct val="90000"/>
              </a:lnSpc>
              <a:buFontTx/>
              <a:buNone/>
            </a:pPr>
            <a:endParaRPr lang="en-US" sz="700" dirty="0"/>
          </a:p>
          <a:p>
            <a:pPr eaLnBrk="1" hangingPunct="1">
              <a:lnSpc>
                <a:spcPct val="90000"/>
              </a:lnSpc>
              <a:buFont typeface="Arial" panose="020B0604020202020204" pitchFamily="34" charset="0"/>
              <a:buChar char="•"/>
            </a:pPr>
            <a:r>
              <a:rPr lang="en-US" sz="2000" dirty="0"/>
              <a:t>Scheduling Referees </a:t>
            </a:r>
          </a:p>
          <a:p>
            <a:pPr lvl="1" eaLnBrk="1" hangingPunct="1">
              <a:lnSpc>
                <a:spcPct val="90000"/>
              </a:lnSpc>
            </a:pPr>
            <a:r>
              <a:rPr lang="en-US" sz="1800" dirty="0"/>
              <a:t>Contact local high school AD to gain contact info for local referee assignor</a:t>
            </a:r>
          </a:p>
          <a:p>
            <a:pPr lvl="1" eaLnBrk="1" hangingPunct="1">
              <a:lnSpc>
                <a:spcPct val="90000"/>
              </a:lnSpc>
            </a:pPr>
            <a:r>
              <a:rPr lang="en-US" sz="1800" dirty="0"/>
              <a:t>2 High school certified (or better) referees per game</a:t>
            </a:r>
          </a:p>
          <a:p>
            <a:pPr lvl="1" eaLnBrk="1" hangingPunct="1">
              <a:lnSpc>
                <a:spcPct val="90000"/>
              </a:lnSpc>
            </a:pPr>
            <a:r>
              <a:rPr lang="en-US" sz="1800" dirty="0"/>
              <a:t>Don’t wait until a week before you are to play</a:t>
            </a:r>
          </a:p>
          <a:p>
            <a:pPr lvl="1" eaLnBrk="1" hangingPunct="1">
              <a:lnSpc>
                <a:spcPct val="90000"/>
              </a:lnSpc>
            </a:pPr>
            <a:r>
              <a:rPr lang="en-US" sz="1800" dirty="0"/>
              <a:t>Contact assignor as soon as schedule is released and re-confirm dates and times</a:t>
            </a:r>
          </a:p>
          <a:p>
            <a:pPr lvl="2" eaLnBrk="1" hangingPunct="1">
              <a:lnSpc>
                <a:spcPct val="90000"/>
              </a:lnSpc>
            </a:pPr>
            <a:r>
              <a:rPr lang="en-US" sz="1400" dirty="0"/>
              <a:t>If you do not have an assignor let NCBBA know and we can help facilitate finding one</a:t>
            </a:r>
          </a:p>
          <a:p>
            <a:pPr marL="0" indent="0" eaLnBrk="1" hangingPunct="1">
              <a:buNone/>
            </a:pPr>
            <a:endParaRPr lang="en-US" dirty="0"/>
          </a:p>
          <a:p>
            <a:pPr marL="457200" lvl="1" indent="0" eaLnBrk="1" hangingPunct="1">
              <a:buNone/>
            </a:pPr>
            <a:endParaRPr lang="en-US" dirty="0"/>
          </a:p>
          <a:p>
            <a:pPr lvl="1" eaLnBrk="1" hangingPunct="1">
              <a:buFontTx/>
              <a:buBlip>
                <a:blip r:embed="rId2"/>
              </a:buBlip>
            </a:pPr>
            <a:endParaRPr lang="en-US" dirty="0"/>
          </a:p>
          <a:p>
            <a:pPr lvl="1" eaLnBrk="1" hangingPunct="1">
              <a:buFontTx/>
              <a:buBlip>
                <a:blip r:embed="rId2"/>
              </a:buBlip>
            </a:pPr>
            <a:endParaRPr lang="en-US" dirty="0"/>
          </a:p>
        </p:txBody>
      </p:sp>
      <p:pic>
        <p:nvPicPr>
          <p:cNvPr id="4" name="Picture 5" descr="NCBBA-LOGO-WHITE-(R).jpg"/>
          <p:cNvPicPr>
            <a:picLocks noChangeAspect="1"/>
          </p:cNvPicPr>
          <p:nvPr/>
        </p:nvPicPr>
        <p:blipFill>
          <a:blip r:embed="rId3"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1679317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60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400" dirty="0"/>
              <a:t>Team Manager Access &amp; Online Player Registration</a:t>
            </a:r>
          </a:p>
          <a:p>
            <a:pPr lvl="1" eaLnBrk="1" hangingPunct="1">
              <a:lnSpc>
                <a:spcPct val="80000"/>
              </a:lnSpc>
            </a:pPr>
            <a:r>
              <a:rPr lang="en-US" sz="1950" dirty="0"/>
              <a:t>At the beginning of each year, the “Team Manager” will need to request Team Manager access from the NCBBA. </a:t>
            </a:r>
          </a:p>
          <a:p>
            <a:pPr lvl="1" eaLnBrk="1" hangingPunct="1">
              <a:lnSpc>
                <a:spcPct val="80000"/>
              </a:lnSpc>
            </a:pPr>
            <a:r>
              <a:rPr lang="en-US" sz="1950" dirty="0"/>
              <a:t>NCBBA will give individual Team Manager Access which will allow the Team Manager to access the Team Code, view the Registration Queue and have other access that players do not have (updating Team Information).</a:t>
            </a:r>
          </a:p>
          <a:p>
            <a:pPr lvl="1" eaLnBrk="1" hangingPunct="1">
              <a:lnSpc>
                <a:spcPct val="80000"/>
              </a:lnSpc>
            </a:pPr>
            <a:r>
              <a:rPr lang="en-US" sz="1950" dirty="0"/>
              <a:t>Players will receive a TEAM CODE for their team to begin the player registration</a:t>
            </a:r>
          </a:p>
          <a:p>
            <a:pPr lvl="1" eaLnBrk="1" hangingPunct="1">
              <a:lnSpc>
                <a:spcPct val="80000"/>
              </a:lnSpc>
            </a:pPr>
            <a:r>
              <a:rPr lang="en-US" sz="1950" dirty="0"/>
              <a:t>Individual Players register by either choosing “Existing User/Returning Login” or “First Time Player Registration” in the “Login” tab of the NCBBA sites.</a:t>
            </a:r>
          </a:p>
          <a:p>
            <a:pPr lvl="1" eaLnBrk="1" hangingPunct="1">
              <a:lnSpc>
                <a:spcPct val="80000"/>
              </a:lnSpc>
            </a:pPr>
            <a:r>
              <a:rPr lang="en-US" sz="1950" b="1" u="sng" dirty="0"/>
              <a:t>Players</a:t>
            </a:r>
            <a:r>
              <a:rPr lang="en-US" sz="1950" dirty="0"/>
              <a:t> fill out information which determines eligibility</a:t>
            </a:r>
          </a:p>
          <a:p>
            <a:pPr lvl="1" eaLnBrk="1" hangingPunct="1">
              <a:lnSpc>
                <a:spcPct val="80000"/>
              </a:lnSpc>
            </a:pPr>
            <a:r>
              <a:rPr lang="en-US" sz="1950" dirty="0"/>
              <a:t>Once online registration is completed, players will be put in a “Registration Queue”</a:t>
            </a:r>
          </a:p>
          <a:p>
            <a:pPr lvl="1" eaLnBrk="1" hangingPunct="1">
              <a:lnSpc>
                <a:spcPct val="80000"/>
              </a:lnSpc>
            </a:pPr>
            <a:r>
              <a:rPr lang="en-US" sz="1950" dirty="0"/>
              <a:t>Players able to log back in to upload a picture, bio and change certain information such as jersey number and position.</a:t>
            </a:r>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78830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60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400" dirty="0"/>
              <a:t>Coaches Participation Waivers</a:t>
            </a:r>
          </a:p>
          <a:p>
            <a:pPr lvl="1" eaLnBrk="1" hangingPunct="1">
              <a:lnSpc>
                <a:spcPct val="80000"/>
              </a:lnSpc>
            </a:pPr>
            <a:r>
              <a:rPr lang="en-US" sz="2000" dirty="0"/>
              <a:t>For non-playing coaches, managers, trainers, etc.</a:t>
            </a:r>
          </a:p>
          <a:p>
            <a:pPr lvl="1" eaLnBrk="1" hangingPunct="1">
              <a:lnSpc>
                <a:spcPct val="80000"/>
              </a:lnSpc>
            </a:pPr>
            <a:r>
              <a:rPr lang="en-US" sz="2000" dirty="0"/>
              <a:t>MUST be typed, printed, SIGNED, then faxed or scan and emailed</a:t>
            </a:r>
          </a:p>
          <a:p>
            <a:pPr lvl="1" eaLnBrk="1" hangingPunct="1">
              <a:lnSpc>
                <a:spcPct val="80000"/>
              </a:lnSpc>
            </a:pPr>
            <a:r>
              <a:rPr lang="en-US" sz="2000" dirty="0"/>
              <a:t>Coaches, managers, trainers, are NOT allowed on the court or on the bench unless they have a waiver on file with the NCBBA</a:t>
            </a:r>
          </a:p>
          <a:p>
            <a:pPr lvl="1" eaLnBrk="1" hangingPunct="1">
              <a:lnSpc>
                <a:spcPct val="80000"/>
              </a:lnSpc>
            </a:pPr>
            <a:r>
              <a:rPr lang="en-US" sz="2000" dirty="0"/>
              <a:t>Found under “Info =&gt; Documents” tab of NCBBA websites (along with many other important documents to reference/utilize)</a:t>
            </a:r>
            <a:endParaRPr lang="en-US" dirty="0"/>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2218749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0"/>
              </a:spcAft>
              <a:buFontTx/>
              <a:buNone/>
            </a:pPr>
            <a:r>
              <a:rPr lang="en-US" sz="2800" b="1" dirty="0"/>
              <a:t>Being informed, organized and having strong lines of communications is key to a successful season.</a:t>
            </a:r>
          </a:p>
          <a:p>
            <a:pPr eaLnBrk="1" hangingPunct="1">
              <a:lnSpc>
                <a:spcPct val="90000"/>
              </a:lnSpc>
              <a:buFont typeface="Arial" panose="020B0604020202020204" pitchFamily="34" charset="0"/>
              <a:buChar char="•"/>
            </a:pPr>
            <a:r>
              <a:rPr lang="en-US" sz="2000" dirty="0"/>
              <a:t>Academic Eligibility Letter</a:t>
            </a:r>
          </a:p>
          <a:p>
            <a:pPr lvl="1" eaLnBrk="1" hangingPunct="1">
              <a:lnSpc>
                <a:spcPct val="90000"/>
              </a:lnSpc>
            </a:pPr>
            <a:r>
              <a:rPr lang="en-US" sz="1600" dirty="0"/>
              <a:t>Sample format available under “Info” tab of NCBBA websites</a:t>
            </a:r>
          </a:p>
          <a:p>
            <a:pPr lvl="1" eaLnBrk="1" hangingPunct="1">
              <a:lnSpc>
                <a:spcPct val="90000"/>
              </a:lnSpc>
            </a:pPr>
            <a:r>
              <a:rPr lang="en-US" sz="1600" dirty="0"/>
              <a:t>Must be signed by registrar, faculty advisor, or club sports director</a:t>
            </a:r>
          </a:p>
          <a:p>
            <a:pPr lvl="1" eaLnBrk="1" hangingPunct="1">
              <a:lnSpc>
                <a:spcPct val="90000"/>
              </a:lnSpc>
            </a:pPr>
            <a:r>
              <a:rPr lang="en-US" sz="1600" dirty="0"/>
              <a:t>Can be faxed or scanned and emailed to NCBBA Front Office</a:t>
            </a:r>
          </a:p>
          <a:p>
            <a:pPr lvl="1" eaLnBrk="1" hangingPunct="1">
              <a:lnSpc>
                <a:spcPct val="90000"/>
              </a:lnSpc>
            </a:pPr>
            <a:r>
              <a:rPr lang="en-US" sz="1600" dirty="0"/>
              <a:t>Must show currently enrolled, 12+ credits (9+ for 2 year schools), 2.0+ GPA, no academic warning, and no academic probation</a:t>
            </a:r>
          </a:p>
          <a:p>
            <a:pPr lvl="1" eaLnBrk="1" hangingPunct="1">
              <a:lnSpc>
                <a:spcPct val="90000"/>
              </a:lnSpc>
            </a:pPr>
            <a:r>
              <a:rPr lang="en-US" sz="1600" dirty="0"/>
              <a:t>Players listed on AEL and listed in the Registration Queue, will be added to official NCBBA roster</a:t>
            </a:r>
          </a:p>
          <a:p>
            <a:pPr eaLnBrk="1" hangingPunct="1">
              <a:lnSpc>
                <a:spcPct val="90000"/>
              </a:lnSpc>
              <a:buFont typeface="Arial" panose="020B0604020202020204" pitchFamily="34" charset="0"/>
              <a:buChar char="•"/>
            </a:pPr>
            <a:r>
              <a:rPr lang="en-US" sz="2000" dirty="0"/>
              <a:t>Uploading player stats and team information</a:t>
            </a:r>
          </a:p>
          <a:p>
            <a:pPr lvl="1" eaLnBrk="1" hangingPunct="1">
              <a:lnSpc>
                <a:spcPct val="90000"/>
              </a:lnSpc>
            </a:pPr>
            <a:r>
              <a:rPr lang="en-US" sz="1600" dirty="0"/>
              <a:t>Once players are cleared by the NCBBA as eligible and appear on the website roster, Team Managers may upload stats for those players</a:t>
            </a:r>
          </a:p>
          <a:p>
            <a:pPr lvl="1" eaLnBrk="1" hangingPunct="1">
              <a:lnSpc>
                <a:spcPct val="90000"/>
              </a:lnSpc>
            </a:pPr>
            <a:r>
              <a:rPr lang="en-US" sz="1600" dirty="0"/>
              <a:t>Team Managers can login with their credentials (email &amp; password) and will have ability to upload stats and other team information.</a:t>
            </a:r>
          </a:p>
          <a:p>
            <a:pPr lvl="1" eaLnBrk="1" hangingPunct="1">
              <a:lnSpc>
                <a:spcPct val="90000"/>
              </a:lnSpc>
            </a:pPr>
            <a:r>
              <a:rPr lang="en-US" sz="1600" dirty="0"/>
              <a:t>Instructions on how to upload the stats and other team information  will be sent once Login and Password are requested, but are also listed under the “Info” tab of NCBBA websites</a:t>
            </a:r>
          </a:p>
          <a:p>
            <a:pPr lvl="1" eaLnBrk="1" hangingPunct="1">
              <a:lnSpc>
                <a:spcPct val="90000"/>
              </a:lnSpc>
            </a:pPr>
            <a:r>
              <a:rPr lang="en-US" sz="1600" dirty="0"/>
              <a:t>Teams are responsible for uploading their own stats</a:t>
            </a:r>
          </a:p>
          <a:p>
            <a:pPr lvl="1" eaLnBrk="1" hangingPunct="1">
              <a:lnSpc>
                <a:spcPct val="90000"/>
              </a:lnSpc>
            </a:pPr>
            <a:r>
              <a:rPr lang="en-US" sz="1600" dirty="0"/>
              <a:t>It is the responsibility of the team to be sure that stats are entered accurately and in a timely fashion</a:t>
            </a:r>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3605474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000" dirty="0"/>
              <a:t>Weekly Team Submission Form</a:t>
            </a:r>
          </a:p>
          <a:p>
            <a:pPr lvl="1" eaLnBrk="1" hangingPunct="1">
              <a:lnSpc>
                <a:spcPct val="80000"/>
              </a:lnSpc>
            </a:pPr>
            <a:r>
              <a:rPr lang="en-US" sz="1800" dirty="0"/>
              <a:t>Submit to Regional Director by midnight each Monday</a:t>
            </a:r>
          </a:p>
          <a:p>
            <a:pPr lvl="1" eaLnBrk="1" hangingPunct="1">
              <a:lnSpc>
                <a:spcPct val="80000"/>
              </a:lnSpc>
            </a:pPr>
            <a:r>
              <a:rPr lang="en-US" sz="1800" dirty="0"/>
              <a:t>Be sure to enter scores/results for ALL games played during that week</a:t>
            </a:r>
          </a:p>
          <a:p>
            <a:pPr lvl="1" eaLnBrk="1" hangingPunct="1">
              <a:lnSpc>
                <a:spcPct val="80000"/>
              </a:lnSpc>
            </a:pPr>
            <a:r>
              <a:rPr lang="en-US" sz="1800" dirty="0"/>
              <a:t>Be sure to submit a full stat line when nominating players of the week candidates</a:t>
            </a:r>
          </a:p>
          <a:p>
            <a:pPr lvl="1" eaLnBrk="1" hangingPunct="1">
              <a:lnSpc>
                <a:spcPct val="80000"/>
              </a:lnSpc>
            </a:pPr>
            <a:r>
              <a:rPr lang="en-US" sz="1800" dirty="0"/>
              <a:t>Submit these on time to assure that your candidates receive consideration for awards</a:t>
            </a:r>
          </a:p>
          <a:p>
            <a:pPr lvl="1" eaLnBrk="1" hangingPunct="1">
              <a:lnSpc>
                <a:spcPct val="80000"/>
              </a:lnSpc>
              <a:buFontTx/>
              <a:buNone/>
            </a:pPr>
            <a:endParaRPr lang="en-US" sz="800" dirty="0"/>
          </a:p>
          <a:p>
            <a:pPr eaLnBrk="1" hangingPunct="1">
              <a:lnSpc>
                <a:spcPct val="80000"/>
              </a:lnSpc>
              <a:buFont typeface="Arial" panose="020B0604020202020204" pitchFamily="34" charset="0"/>
              <a:buChar char="•"/>
            </a:pPr>
            <a:r>
              <a:rPr lang="en-US" sz="2000" dirty="0"/>
              <a:t>NCBBA Dues</a:t>
            </a:r>
          </a:p>
          <a:p>
            <a:pPr lvl="1" eaLnBrk="1" hangingPunct="1">
              <a:lnSpc>
                <a:spcPct val="80000"/>
              </a:lnSpc>
            </a:pPr>
            <a:r>
              <a:rPr lang="en-US" sz="1800" dirty="0"/>
              <a:t>Includes 3 NCBBA Official Basketballs and $2 Million general liability insurance</a:t>
            </a:r>
          </a:p>
          <a:p>
            <a:pPr lvl="1" eaLnBrk="1" hangingPunct="1">
              <a:lnSpc>
                <a:spcPct val="80000"/>
              </a:lnSpc>
            </a:pPr>
            <a:r>
              <a:rPr lang="en-US" sz="1800" dirty="0"/>
              <a:t>Teams will submit a refundable $150 performance bond due by October 15th. If your team did not forfeit any conference games, performance bond rolled over to current year.</a:t>
            </a:r>
          </a:p>
          <a:p>
            <a:pPr lvl="1" eaLnBrk="1" hangingPunct="1">
              <a:lnSpc>
                <a:spcPct val="80000"/>
              </a:lnSpc>
            </a:pPr>
            <a:r>
              <a:rPr lang="en-US" sz="1800" dirty="0"/>
              <a:t>$950 due in full by February 28</a:t>
            </a:r>
            <a:r>
              <a:rPr lang="en-US" sz="1800" baseline="30000" dirty="0"/>
              <a:t>th</a:t>
            </a:r>
          </a:p>
          <a:p>
            <a:pPr lvl="1" eaLnBrk="1" hangingPunct="1">
              <a:lnSpc>
                <a:spcPct val="80000"/>
              </a:lnSpc>
            </a:pPr>
            <a:r>
              <a:rPr lang="en-US" sz="1800" dirty="0"/>
              <a:t>$100 discount if paid in full by December 31</a:t>
            </a:r>
            <a:r>
              <a:rPr lang="en-US" sz="1800" baseline="30000" dirty="0"/>
              <a:t>st</a:t>
            </a:r>
          </a:p>
          <a:p>
            <a:pPr lvl="1" eaLnBrk="1" hangingPunct="1">
              <a:lnSpc>
                <a:spcPct val="80000"/>
              </a:lnSpc>
            </a:pPr>
            <a:r>
              <a:rPr lang="en-US" sz="1800" dirty="0"/>
              <a:t>Credit Cards accepted but subject to online handling fee</a:t>
            </a:r>
          </a:p>
          <a:p>
            <a:pPr lvl="1" eaLnBrk="1" hangingPunct="1">
              <a:lnSpc>
                <a:spcPct val="80000"/>
              </a:lnSpc>
            </a:pPr>
            <a:r>
              <a:rPr lang="en-US" sz="1800" dirty="0"/>
              <a:t>Invoices and receipts available through the NCBBA Accounting Specialist, Jacob </a:t>
            </a:r>
            <a:r>
              <a:rPr lang="en-US" sz="1800" dirty="0" err="1"/>
              <a:t>Kortenber</a:t>
            </a:r>
            <a:r>
              <a:rPr lang="en-US" sz="1800" dirty="0"/>
              <a:t> (Jacob.Kortenber@CollClubSports.com)</a:t>
            </a:r>
          </a:p>
          <a:p>
            <a:pPr lvl="1" eaLnBrk="1" hangingPunct="1">
              <a:lnSpc>
                <a:spcPct val="80000"/>
              </a:lnSpc>
            </a:pPr>
            <a:r>
              <a:rPr lang="en-US" sz="1800" dirty="0"/>
              <a:t>EIN/Tax ID#: 52-2270910</a:t>
            </a:r>
            <a:endParaRPr lang="en-US" sz="1600" dirty="0"/>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300927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7102" y="1153795"/>
            <a:ext cx="7151370" cy="848360"/>
          </a:xfrm>
          <a:prstGeom prst="rect">
            <a:avLst/>
          </a:prstGeom>
        </p:spPr>
        <p:txBody>
          <a:bodyPr vert="horz" wrap="square" lIns="0" tIns="12700" rIns="0" bIns="0" rtlCol="0">
            <a:spAutoFit/>
          </a:bodyPr>
          <a:lstStyle/>
          <a:p>
            <a:pPr marL="12700">
              <a:lnSpc>
                <a:spcPct val="100000"/>
              </a:lnSpc>
              <a:spcBef>
                <a:spcPts val="100"/>
              </a:spcBef>
              <a:tabLst>
                <a:tab pos="2298065" algn="l"/>
                <a:tab pos="3460750" algn="l"/>
                <a:tab pos="3975100" algn="l"/>
              </a:tabLst>
            </a:pPr>
            <a:r>
              <a:rPr sz="5400" spc="-5" dirty="0"/>
              <a:t>How</a:t>
            </a:r>
            <a:r>
              <a:rPr sz="5400" spc="10" dirty="0"/>
              <a:t> </a:t>
            </a:r>
            <a:r>
              <a:rPr sz="5400" spc="-5" dirty="0"/>
              <a:t>to	ask	</a:t>
            </a:r>
            <a:r>
              <a:rPr sz="5400" dirty="0"/>
              <a:t>a	</a:t>
            </a:r>
            <a:r>
              <a:rPr sz="5400" spc="-5" dirty="0"/>
              <a:t>question??</a:t>
            </a:r>
            <a:endParaRPr sz="5400"/>
          </a:p>
        </p:txBody>
      </p:sp>
      <p:sp>
        <p:nvSpPr>
          <p:cNvPr id="3" name="object 3"/>
          <p:cNvSpPr txBox="1"/>
          <p:nvPr/>
        </p:nvSpPr>
        <p:spPr>
          <a:xfrm>
            <a:off x="90017" y="2412314"/>
            <a:ext cx="8963025" cy="2660650"/>
          </a:xfrm>
          <a:prstGeom prst="rect">
            <a:avLst/>
          </a:prstGeom>
        </p:spPr>
        <p:txBody>
          <a:bodyPr vert="horz" wrap="square" lIns="0" tIns="13335" rIns="0" bIns="0" rtlCol="0">
            <a:spAutoFit/>
          </a:bodyPr>
          <a:lstStyle/>
          <a:p>
            <a:pPr marL="1096010" marR="189865" lvl="0" indent="-896619" algn="l"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Type</a:t>
            </a:r>
            <a:r>
              <a:rPr kumimoji="0" sz="3200" b="1" i="0" u="none" strike="noStrike" kern="1200" cap="none" spc="-1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your</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name,</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team</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affiliation,</a:t>
            </a:r>
            <a:r>
              <a:rPr kumimoji="0" sz="3200" b="1" i="0" u="none" strike="noStrike" kern="1200" cap="none" spc="-5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and</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question</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in </a:t>
            </a:r>
            <a:r>
              <a:rPr kumimoji="0" sz="3200" b="1" i="0" u="none" strike="noStrike" kern="1200" cap="none" spc="-78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the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“Comments”</a:t>
            </a:r>
            <a:r>
              <a:rPr kumimoji="0" sz="3200" b="1" i="0" u="none" strike="noStrike" kern="1200" cap="none" spc="-4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section</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below</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the</a:t>
            </a:r>
            <a:r>
              <a:rPr kumimoji="0" sz="3200" b="1" i="0" u="none" strike="noStrike" kern="1200" cap="none" spc="-1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video.</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4650" b="0" i="0" u="none" strike="noStrike" kern="1200" cap="none" spc="0" normalizeH="0" baseline="0" noProof="0" dirty="0">
              <a:ln>
                <a:noFill/>
              </a:ln>
              <a:solidFill>
                <a:prstClr val="black"/>
              </a:solidFill>
              <a:effectLst/>
              <a:uLnTx/>
              <a:uFillTx/>
              <a:latin typeface="Times New Roman"/>
              <a:ea typeface="+mn-ea"/>
              <a:cs typeface="Times New Roman"/>
            </a:endParaRPr>
          </a:p>
          <a:p>
            <a:pPr marL="1109980" marR="5080" lvl="0" indent="-1097915" algn="l" defTabSz="914400" rtl="0" eaLnBrk="1" fontAlgn="auto" latinLnBrk="0" hangingPunct="1">
              <a:lnSpc>
                <a:spcPct val="100000"/>
              </a:lnSpc>
              <a:spcBef>
                <a:spcPts val="0"/>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NCBBA</a:t>
            </a:r>
            <a:r>
              <a:rPr kumimoji="0" sz="3200" b="1" i="0" u="none" strike="noStrike" kern="1200" cap="none" spc="-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Staff</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will</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read</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your</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question</a:t>
            </a:r>
            <a:r>
              <a:rPr kumimoji="0" sz="3200" b="1" i="0" u="none" strike="noStrike" kern="1200" cap="none" spc="-3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aloud</a:t>
            </a:r>
            <a:r>
              <a:rPr kumimoji="0" sz="3200" b="1" i="0" u="none" strike="noStrike" kern="1200" cap="none" spc="-1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and</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the </a:t>
            </a:r>
            <a:r>
              <a:rPr kumimoji="0" sz="3200" b="1" i="0" u="none" strike="noStrike" kern="1200" cap="none" spc="-78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current</a:t>
            </a:r>
            <a:r>
              <a:rPr kumimoji="0" sz="3200" b="1" i="0" u="none" strike="noStrike" kern="1200" cap="none" spc="-25"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speaker</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will answer</a:t>
            </a:r>
            <a:r>
              <a:rPr kumimoji="0" sz="3200" b="1" i="0" u="none" strike="noStrike" kern="1200" cap="none" spc="-20" normalizeH="0" baseline="0" noProof="0" dirty="0">
                <a:ln>
                  <a:noFill/>
                </a:ln>
                <a:solidFill>
                  <a:prstClr val="black"/>
                </a:solidFill>
                <a:effectLst/>
                <a:uLnTx/>
                <a:uFillTx/>
                <a:latin typeface="Times New Roman"/>
                <a:ea typeface="+mn-ea"/>
                <a:cs typeface="Times New Roman"/>
              </a:rPr>
              <a:t> </a:t>
            </a:r>
            <a:r>
              <a:rPr kumimoji="0" sz="3200" b="1" i="0" u="none" strike="noStrike" kern="1200" cap="none" spc="0" normalizeH="0" baseline="0" noProof="0" dirty="0">
                <a:ln>
                  <a:noFill/>
                </a:ln>
                <a:solidFill>
                  <a:prstClr val="black"/>
                </a:solidFill>
                <a:effectLst/>
                <a:uLnTx/>
                <a:uFillTx/>
                <a:latin typeface="Times New Roman"/>
                <a:ea typeface="+mn-ea"/>
                <a:cs typeface="Times New Roman"/>
              </a:rPr>
              <a:t>accordingly.</a:t>
            </a: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4" name="object 4"/>
          <p:cNvPicPr/>
          <p:nvPr/>
        </p:nvPicPr>
        <p:blipFill>
          <a:blip r:embed="rId2" cstate="print"/>
          <a:stretch>
            <a:fillRect/>
          </a:stretch>
        </p:blipFill>
        <p:spPr>
          <a:xfrm>
            <a:off x="0" y="0"/>
            <a:ext cx="2859024" cy="990600"/>
          </a:xfrm>
          <a:prstGeom prst="rect">
            <a:avLst/>
          </a:prstGeom>
        </p:spPr>
      </p:pic>
    </p:spTree>
    <p:extLst>
      <p:ext uri="{BB962C8B-B14F-4D97-AF65-F5344CB8AC3E}">
        <p14:creationId xmlns:p14="http://schemas.microsoft.com/office/powerpoint/2010/main" val="3352701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000" dirty="0"/>
              <a:t>Boosting team interest</a:t>
            </a:r>
          </a:p>
          <a:p>
            <a:pPr lvl="1" eaLnBrk="1" hangingPunct="1">
              <a:lnSpc>
                <a:spcPct val="80000"/>
              </a:lnSpc>
            </a:pPr>
            <a:r>
              <a:rPr lang="en-US" sz="1600" dirty="0"/>
              <a:t>Student involvement fair for incoming freshmen</a:t>
            </a:r>
          </a:p>
          <a:p>
            <a:pPr lvl="1" eaLnBrk="1" hangingPunct="1">
              <a:lnSpc>
                <a:spcPct val="80000"/>
              </a:lnSpc>
            </a:pPr>
            <a:r>
              <a:rPr lang="en-US" sz="1600" dirty="0"/>
              <a:t>Advertisement/Coverage in school paper</a:t>
            </a:r>
          </a:p>
          <a:p>
            <a:pPr lvl="1" eaLnBrk="1" hangingPunct="1">
              <a:lnSpc>
                <a:spcPct val="80000"/>
              </a:lnSpc>
            </a:pPr>
            <a:r>
              <a:rPr lang="en-US" sz="1600" dirty="0"/>
              <a:t>Flyers in freshmen dorms and common areas</a:t>
            </a:r>
          </a:p>
          <a:p>
            <a:pPr lvl="1" eaLnBrk="1" hangingPunct="1">
              <a:lnSpc>
                <a:spcPct val="80000"/>
              </a:lnSpc>
            </a:pPr>
            <a:r>
              <a:rPr lang="en-US" sz="1600" dirty="0"/>
              <a:t>Create a social media groups/pages/accounts</a:t>
            </a:r>
          </a:p>
          <a:p>
            <a:pPr lvl="1" eaLnBrk="1" hangingPunct="1">
              <a:lnSpc>
                <a:spcPct val="80000"/>
              </a:lnSpc>
            </a:pPr>
            <a:r>
              <a:rPr lang="en-US" sz="1600" dirty="0"/>
              <a:t>Make presence known on campus</a:t>
            </a:r>
          </a:p>
          <a:p>
            <a:pPr lvl="1" eaLnBrk="1" hangingPunct="1">
              <a:lnSpc>
                <a:spcPct val="80000"/>
              </a:lnSpc>
              <a:buFontTx/>
              <a:buNone/>
            </a:pPr>
            <a:endParaRPr lang="en-US" sz="800" dirty="0"/>
          </a:p>
          <a:p>
            <a:pPr eaLnBrk="1" hangingPunct="1">
              <a:lnSpc>
                <a:spcPct val="80000"/>
              </a:lnSpc>
              <a:buFont typeface="Arial" panose="020B0604020202020204" pitchFamily="34" charset="0"/>
              <a:buChar char="•"/>
            </a:pPr>
            <a:r>
              <a:rPr lang="en-US" sz="2000" dirty="0"/>
              <a:t>Boosting Team Morale</a:t>
            </a:r>
          </a:p>
          <a:p>
            <a:pPr lvl="1" eaLnBrk="1" hangingPunct="1">
              <a:lnSpc>
                <a:spcPct val="80000"/>
              </a:lnSpc>
            </a:pPr>
            <a:r>
              <a:rPr lang="en-US" sz="1600" dirty="0"/>
              <a:t>Get the team together off the court as much as on</a:t>
            </a:r>
          </a:p>
          <a:p>
            <a:pPr lvl="1" eaLnBrk="1" hangingPunct="1">
              <a:lnSpc>
                <a:spcPct val="80000"/>
              </a:lnSpc>
            </a:pPr>
            <a:r>
              <a:rPr lang="en-US" sz="1600" dirty="0"/>
              <a:t>Social events where ALL are included can build strong bonds =&gt; leads to more success on the court</a:t>
            </a:r>
          </a:p>
          <a:p>
            <a:pPr lvl="1" eaLnBrk="1" hangingPunct="1">
              <a:lnSpc>
                <a:spcPct val="80000"/>
              </a:lnSpc>
            </a:pPr>
            <a:r>
              <a:rPr lang="en-US" sz="1600" dirty="0"/>
              <a:t>Road trips build strong team chemistry</a:t>
            </a:r>
          </a:p>
          <a:p>
            <a:pPr lvl="1" eaLnBrk="1" hangingPunct="1">
              <a:lnSpc>
                <a:spcPct val="80000"/>
              </a:lnSpc>
            </a:pPr>
            <a:r>
              <a:rPr lang="en-US" sz="1600" dirty="0"/>
              <a:t>Set room assignments on the road to break up “Clicks”</a:t>
            </a:r>
            <a:endParaRPr lang="en-US" sz="1400" dirty="0"/>
          </a:p>
          <a:p>
            <a:pPr lvl="1" eaLnBrk="1" hangingPunct="1">
              <a:lnSpc>
                <a:spcPct val="80000"/>
              </a:lnSpc>
            </a:pPr>
            <a:r>
              <a:rPr lang="en-US" sz="1600" dirty="0"/>
              <a:t>Being organized will give opponents the impression of strong leadership while instilling pride in your team to compete with confidence</a:t>
            </a:r>
          </a:p>
          <a:p>
            <a:pPr lvl="2" eaLnBrk="1" hangingPunct="1">
              <a:lnSpc>
                <a:spcPct val="80000"/>
              </a:lnSpc>
            </a:pPr>
            <a:r>
              <a:rPr lang="en-US" sz="1400" dirty="0"/>
              <a:t>Arriving in uniform, team vans, choreographed warm ups, show opponents that you take things seriously</a:t>
            </a:r>
          </a:p>
          <a:p>
            <a:pPr lvl="2" eaLnBrk="1" hangingPunct="1">
              <a:lnSpc>
                <a:spcPct val="80000"/>
              </a:lnSpc>
            </a:pPr>
            <a:r>
              <a:rPr lang="en-US" sz="1400" dirty="0"/>
              <a:t>Choreographed practices with a set practice attire sends that same message to your players</a:t>
            </a:r>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1686819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200" dirty="0"/>
              <a:t>Budgeting</a:t>
            </a:r>
          </a:p>
          <a:p>
            <a:pPr lvl="1" eaLnBrk="1" hangingPunct="1">
              <a:lnSpc>
                <a:spcPct val="80000"/>
              </a:lnSpc>
            </a:pPr>
            <a:r>
              <a:rPr lang="en-US" sz="1800" dirty="0"/>
              <a:t>Very important to set accurate budget</a:t>
            </a:r>
          </a:p>
          <a:p>
            <a:pPr lvl="1" eaLnBrk="1" hangingPunct="1">
              <a:lnSpc>
                <a:spcPct val="80000"/>
              </a:lnSpc>
            </a:pPr>
            <a:r>
              <a:rPr lang="en-US" sz="1800" dirty="0"/>
              <a:t>Make sure to include Expenses such as referees, courts costs, uniforms, equipment, travel expenses, league dues etc.</a:t>
            </a:r>
          </a:p>
          <a:p>
            <a:pPr lvl="1" eaLnBrk="1" hangingPunct="1">
              <a:lnSpc>
                <a:spcPct val="80000"/>
              </a:lnSpc>
            </a:pPr>
            <a:r>
              <a:rPr lang="en-US" sz="1800" dirty="0"/>
              <a:t>Income items such as player dues, fundraisers, donations, school input, etc.</a:t>
            </a:r>
          </a:p>
          <a:p>
            <a:pPr lvl="1" eaLnBrk="1" hangingPunct="1">
              <a:lnSpc>
                <a:spcPct val="80000"/>
              </a:lnSpc>
            </a:pPr>
            <a:r>
              <a:rPr lang="en-US" sz="1800" dirty="0"/>
              <a:t>BUDGET FOR POST-SEASON TOURNAMENTS EVERY YEAR!</a:t>
            </a:r>
          </a:p>
          <a:p>
            <a:pPr eaLnBrk="1" hangingPunct="1">
              <a:lnSpc>
                <a:spcPct val="80000"/>
              </a:lnSpc>
              <a:buFont typeface="Arial" panose="020B0604020202020204" pitchFamily="34" charset="0"/>
              <a:buChar char="•"/>
            </a:pPr>
            <a:r>
              <a:rPr lang="en-US" sz="2200" dirty="0"/>
              <a:t>Player Dues</a:t>
            </a:r>
          </a:p>
          <a:p>
            <a:pPr lvl="1" eaLnBrk="1" hangingPunct="1">
              <a:lnSpc>
                <a:spcPct val="80000"/>
              </a:lnSpc>
            </a:pPr>
            <a:r>
              <a:rPr lang="en-US" sz="1800" dirty="0"/>
              <a:t>How much to charge?</a:t>
            </a:r>
          </a:p>
          <a:p>
            <a:pPr lvl="1" eaLnBrk="1" hangingPunct="1">
              <a:lnSpc>
                <a:spcPct val="80000"/>
              </a:lnSpc>
            </a:pPr>
            <a:r>
              <a:rPr lang="en-US" sz="1800" dirty="0"/>
              <a:t>What is included?</a:t>
            </a:r>
          </a:p>
          <a:p>
            <a:pPr lvl="2" eaLnBrk="1" hangingPunct="1">
              <a:lnSpc>
                <a:spcPct val="80000"/>
              </a:lnSpc>
            </a:pPr>
            <a:r>
              <a:rPr lang="en-US" sz="1600" dirty="0"/>
              <a:t>Travel costs? New Uniforms? </a:t>
            </a:r>
          </a:p>
          <a:p>
            <a:pPr lvl="2" eaLnBrk="1" hangingPunct="1">
              <a:lnSpc>
                <a:spcPct val="80000"/>
              </a:lnSpc>
            </a:pPr>
            <a:r>
              <a:rPr lang="en-US" sz="1600" dirty="0"/>
              <a:t>More included = Higher Dues$</a:t>
            </a:r>
          </a:p>
          <a:p>
            <a:pPr lvl="1" eaLnBrk="1" hangingPunct="1">
              <a:lnSpc>
                <a:spcPct val="80000"/>
              </a:lnSpc>
            </a:pPr>
            <a:r>
              <a:rPr lang="en-US" sz="1800" dirty="0"/>
              <a:t>Supply &amp; Demand: Lots of interest = Higher Dues$</a:t>
            </a:r>
          </a:p>
          <a:p>
            <a:pPr lvl="1" eaLnBrk="1" hangingPunct="1">
              <a:lnSpc>
                <a:spcPct val="80000"/>
              </a:lnSpc>
            </a:pPr>
            <a:r>
              <a:rPr lang="en-US" sz="1800" dirty="0"/>
              <a:t>Make them pay as soon as they make the team</a:t>
            </a:r>
          </a:p>
          <a:p>
            <a:pPr lvl="2" eaLnBrk="1" hangingPunct="1">
              <a:lnSpc>
                <a:spcPct val="80000"/>
              </a:lnSpc>
            </a:pPr>
            <a:r>
              <a:rPr lang="en-US" sz="1600" dirty="0"/>
              <a:t>Players who practice for months then fail to pay dues hurt the team financially and chemistry</a:t>
            </a:r>
          </a:p>
          <a:p>
            <a:pPr lvl="1" eaLnBrk="1" hangingPunct="1">
              <a:lnSpc>
                <a:spcPct val="80000"/>
              </a:lnSpc>
            </a:pPr>
            <a:r>
              <a:rPr lang="en-US" sz="1800" dirty="0"/>
              <a:t>Charge $5 for tryouts</a:t>
            </a:r>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562358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800" dirty="0"/>
              <a:t>Team Equipment/Uniforms</a:t>
            </a:r>
          </a:p>
          <a:p>
            <a:pPr lvl="1" eaLnBrk="1" hangingPunct="1">
              <a:lnSpc>
                <a:spcPct val="80000"/>
              </a:lnSpc>
            </a:pPr>
            <a:r>
              <a:rPr lang="en-US" sz="2400" dirty="0"/>
              <a:t>Order early as customized items tend to have extended lead times</a:t>
            </a:r>
          </a:p>
          <a:p>
            <a:pPr lvl="1" eaLnBrk="1" hangingPunct="1">
              <a:lnSpc>
                <a:spcPct val="80000"/>
              </a:lnSpc>
            </a:pPr>
            <a:r>
              <a:rPr lang="en-US" sz="2400" dirty="0"/>
              <a:t>Order extra shorts and jerseys; uniforms do rip or go missing on occasion</a:t>
            </a:r>
          </a:p>
          <a:p>
            <a:pPr lvl="1" eaLnBrk="1" hangingPunct="1">
              <a:lnSpc>
                <a:spcPct val="80000"/>
              </a:lnSpc>
            </a:pPr>
            <a:r>
              <a:rPr lang="en-US" sz="2400" dirty="0"/>
              <a:t>Order extra game basketballs when the supply runs low, NCBBA rules state you must use the Official NCBBA Basketball.</a:t>
            </a:r>
          </a:p>
          <a:p>
            <a:pPr lvl="1" eaLnBrk="1" hangingPunct="1">
              <a:lnSpc>
                <a:spcPct val="80000"/>
              </a:lnSpc>
            </a:pPr>
            <a:r>
              <a:rPr lang="en-US" sz="2400" dirty="0"/>
              <a:t>Get quotes from NCBBA sponsors, there is a reason why the NCBBA endorses them</a:t>
            </a:r>
          </a:p>
          <a:p>
            <a:pPr lvl="1" eaLnBrk="1" hangingPunct="1">
              <a:lnSpc>
                <a:spcPct val="80000"/>
              </a:lnSpc>
            </a:pPr>
            <a:r>
              <a:rPr lang="en-US" sz="2400" dirty="0"/>
              <a:t>Take advantage of additional NCBBA discounts during early ordering periods</a:t>
            </a:r>
          </a:p>
          <a:p>
            <a:pPr lvl="1" eaLnBrk="1" hangingPunct="1">
              <a:lnSpc>
                <a:spcPct val="80000"/>
              </a:lnSpc>
            </a:pPr>
            <a:r>
              <a:rPr lang="en-US" sz="2400" dirty="0"/>
              <a:t>See list of NCBBA Sponsors and discounts provided on NCBBA website</a:t>
            </a:r>
          </a:p>
          <a:p>
            <a:pPr lvl="1" eaLnBrk="1" hangingPunct="1">
              <a:lnSpc>
                <a:spcPct val="80000"/>
              </a:lnSpc>
            </a:pPr>
            <a:endParaRPr lang="en-US" sz="1600" dirty="0"/>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2092680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990600"/>
            <a:ext cx="9144000" cy="5867400"/>
          </a:xfrm>
        </p:spPr>
        <p:txBody>
          <a:bodyPr/>
          <a:lstStyle/>
          <a:p>
            <a:pPr algn="ctr" eaLnBrk="1" hangingPunct="1">
              <a:spcBef>
                <a:spcPts val="0"/>
              </a:spcBef>
              <a:spcAft>
                <a:spcPts val="0"/>
              </a:spcAft>
              <a:buFontTx/>
              <a:buNone/>
            </a:pPr>
            <a:r>
              <a:rPr lang="en-US" sz="4800" b="1" dirty="0">
                <a:solidFill>
                  <a:srgbClr val="FF9900"/>
                </a:solidFill>
              </a:rPr>
              <a:t>Team Operations</a:t>
            </a:r>
          </a:p>
          <a:p>
            <a:pPr algn="ctr" eaLnBrk="1" hangingPunct="1">
              <a:spcBef>
                <a:spcPts val="0"/>
              </a:spcBef>
              <a:spcAft>
                <a:spcPts val="0"/>
              </a:spcAft>
              <a:buFontTx/>
              <a:buNone/>
            </a:pPr>
            <a:r>
              <a:rPr lang="en-US" sz="2800" b="1" dirty="0"/>
              <a:t>Being informed, organized and having strong lines of communications is key to a successful season.</a:t>
            </a:r>
          </a:p>
          <a:p>
            <a:pPr eaLnBrk="1" hangingPunct="1">
              <a:lnSpc>
                <a:spcPct val="80000"/>
              </a:lnSpc>
              <a:buFont typeface="Arial" panose="020B0604020202020204" pitchFamily="34" charset="0"/>
              <a:buChar char="•"/>
            </a:pPr>
            <a:r>
              <a:rPr lang="en-US" sz="2600" dirty="0"/>
              <a:t>Guide To Collegiate Club Basketball</a:t>
            </a:r>
          </a:p>
          <a:p>
            <a:pPr eaLnBrk="1" hangingPunct="1">
              <a:lnSpc>
                <a:spcPct val="80000"/>
              </a:lnSpc>
              <a:buFont typeface="Arial" panose="020B0604020202020204" pitchFamily="34" charset="0"/>
              <a:buChar char="•"/>
            </a:pPr>
            <a:r>
              <a:rPr lang="en-US" sz="2400" dirty="0"/>
              <a:t>Developed by NCBBA in order to:</a:t>
            </a:r>
          </a:p>
          <a:p>
            <a:pPr lvl="1" eaLnBrk="1" hangingPunct="1">
              <a:lnSpc>
                <a:spcPct val="80000"/>
              </a:lnSpc>
            </a:pPr>
            <a:r>
              <a:rPr lang="en-US" sz="1800" dirty="0"/>
              <a:t>Define and publicize the concepts and goals of the NCBBA</a:t>
            </a:r>
          </a:p>
          <a:p>
            <a:pPr lvl="1" eaLnBrk="1" hangingPunct="1">
              <a:lnSpc>
                <a:spcPct val="80000"/>
              </a:lnSpc>
            </a:pPr>
            <a:r>
              <a:rPr lang="en-US" sz="1800" dirty="0"/>
              <a:t>Assist with the development and recruitment of new basketball teams</a:t>
            </a:r>
          </a:p>
          <a:p>
            <a:pPr lvl="1" eaLnBrk="1" hangingPunct="1">
              <a:lnSpc>
                <a:spcPct val="80000"/>
              </a:lnSpc>
            </a:pPr>
            <a:r>
              <a:rPr lang="en-US" sz="1800" dirty="0"/>
              <a:t>Provide an all-inclusive reference manual to NCBBA league operations</a:t>
            </a:r>
          </a:p>
          <a:p>
            <a:pPr lvl="1" eaLnBrk="1" hangingPunct="1">
              <a:lnSpc>
                <a:spcPct val="80000"/>
              </a:lnSpc>
            </a:pPr>
            <a:r>
              <a:rPr lang="en-US" sz="1800" dirty="0"/>
              <a:t>Assist with the improvement of member team basketball operations</a:t>
            </a:r>
          </a:p>
          <a:p>
            <a:pPr eaLnBrk="1" hangingPunct="1">
              <a:lnSpc>
                <a:spcPct val="80000"/>
              </a:lnSpc>
              <a:buFont typeface="Arial" panose="020B0604020202020204" pitchFamily="34" charset="0"/>
              <a:buChar char="•"/>
            </a:pPr>
            <a:r>
              <a:rPr lang="en-US" sz="2400" dirty="0"/>
              <a:t>Chapter Titles:</a:t>
            </a:r>
          </a:p>
          <a:p>
            <a:pPr lvl="1" eaLnBrk="1" hangingPunct="1">
              <a:lnSpc>
                <a:spcPct val="80000"/>
              </a:lnSpc>
            </a:pPr>
            <a:r>
              <a:rPr lang="en-US" sz="1800" dirty="0"/>
              <a:t>What is the NCBBA</a:t>
            </a:r>
          </a:p>
          <a:p>
            <a:pPr lvl="1" eaLnBrk="1" hangingPunct="1">
              <a:lnSpc>
                <a:spcPct val="80000"/>
              </a:lnSpc>
            </a:pPr>
            <a:r>
              <a:rPr lang="en-US" sz="1800" dirty="0"/>
              <a:t>Starting a team at your school</a:t>
            </a:r>
          </a:p>
          <a:p>
            <a:pPr lvl="1" eaLnBrk="1" hangingPunct="1">
              <a:lnSpc>
                <a:spcPct val="80000"/>
              </a:lnSpc>
            </a:pPr>
            <a:r>
              <a:rPr lang="en-US" sz="1800" dirty="0"/>
              <a:t>Joining the NCBBA</a:t>
            </a:r>
          </a:p>
          <a:p>
            <a:pPr lvl="1" eaLnBrk="1" hangingPunct="1">
              <a:lnSpc>
                <a:spcPct val="80000"/>
              </a:lnSpc>
            </a:pPr>
            <a:r>
              <a:rPr lang="en-US" sz="1800" dirty="0"/>
              <a:t>Operating w/in the NCBBA (Preseason, In-season, Post Season)</a:t>
            </a:r>
          </a:p>
          <a:p>
            <a:pPr lvl="1" eaLnBrk="1" hangingPunct="1">
              <a:lnSpc>
                <a:spcPct val="80000"/>
              </a:lnSpc>
            </a:pPr>
            <a:r>
              <a:rPr lang="en-US" sz="1800" dirty="0"/>
              <a:t>Making your team better</a:t>
            </a:r>
          </a:p>
          <a:p>
            <a:pPr lvl="1" eaLnBrk="1" hangingPunct="1">
              <a:lnSpc>
                <a:spcPct val="80000"/>
              </a:lnSpc>
            </a:pPr>
            <a:r>
              <a:rPr lang="en-US" sz="1800" dirty="0"/>
              <a:t>Fundraising and Sponsors </a:t>
            </a:r>
          </a:p>
          <a:p>
            <a:pPr lvl="1" eaLnBrk="1" hangingPunct="1">
              <a:lnSpc>
                <a:spcPct val="80000"/>
              </a:lnSpc>
            </a:pPr>
            <a:r>
              <a:rPr lang="en-US" sz="1800" dirty="0"/>
              <a:t>Chapters can be downloaded on the “Documents” tab of NCBBA website</a:t>
            </a:r>
          </a:p>
        </p:txBody>
      </p:sp>
      <p:pic>
        <p:nvPicPr>
          <p:cNvPr id="4" name="Picture 5"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3048998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body" idx="1"/>
          </p:nvPr>
        </p:nvSpPr>
        <p:spPr>
          <a:xfrm>
            <a:off x="0" y="0"/>
            <a:ext cx="9144000" cy="6858000"/>
          </a:xfrm>
        </p:spPr>
        <p:txBody>
          <a:bodyPr/>
          <a:lstStyle/>
          <a:p>
            <a:pPr algn="ctr" eaLnBrk="1" hangingPunct="1">
              <a:spcBef>
                <a:spcPts val="2400"/>
              </a:spcBef>
              <a:spcAft>
                <a:spcPts val="1800"/>
              </a:spcAft>
              <a:buFontTx/>
              <a:buNone/>
            </a:pPr>
            <a:r>
              <a:rPr lang="en-US" sz="4800" dirty="0">
                <a:solidFill>
                  <a:srgbClr val="FF9900"/>
                </a:solidFill>
              </a:rPr>
              <a:t>				</a:t>
            </a:r>
            <a:r>
              <a:rPr lang="en-US" sz="6600" dirty="0">
                <a:solidFill>
                  <a:srgbClr val="FF9900"/>
                </a:solidFill>
              </a:rPr>
              <a:t>Timetable</a:t>
            </a:r>
            <a:endParaRPr lang="en-US" sz="4800" dirty="0">
              <a:solidFill>
                <a:srgbClr val="FF9900"/>
              </a:solidFill>
            </a:endParaRPr>
          </a:p>
          <a:p>
            <a:pPr eaLnBrk="1" hangingPunct="1">
              <a:lnSpc>
                <a:spcPct val="80000"/>
              </a:lnSpc>
              <a:buFontTx/>
              <a:buChar char="•"/>
            </a:pPr>
            <a:r>
              <a:rPr lang="en-US" sz="2000" dirty="0"/>
              <a:t>June 1		Renewal LPA deadline</a:t>
            </a:r>
          </a:p>
          <a:p>
            <a:pPr eaLnBrk="1" hangingPunct="1">
              <a:lnSpc>
                <a:spcPct val="80000"/>
              </a:lnSpc>
              <a:buFontTx/>
              <a:buChar char="•"/>
            </a:pPr>
            <a:r>
              <a:rPr lang="en-US" sz="2000" dirty="0"/>
              <a:t>September 16		Annual League Meeting</a:t>
            </a:r>
          </a:p>
          <a:p>
            <a:pPr eaLnBrk="1" hangingPunct="1">
              <a:lnSpc>
                <a:spcPct val="80000"/>
              </a:lnSpc>
              <a:buFontTx/>
              <a:buChar char="•"/>
            </a:pPr>
            <a:r>
              <a:rPr lang="en-US" sz="2000" dirty="0"/>
              <a:t>September 15		Schedule Requests due</a:t>
            </a:r>
          </a:p>
          <a:p>
            <a:pPr eaLnBrk="1" hangingPunct="1">
              <a:lnSpc>
                <a:spcPct val="80000"/>
              </a:lnSpc>
              <a:buFontTx/>
              <a:buChar char="•"/>
            </a:pPr>
            <a:r>
              <a:rPr lang="en-US" sz="2000" dirty="0"/>
              <a:t>September 23		Rules Ballot due</a:t>
            </a:r>
          </a:p>
          <a:p>
            <a:pPr eaLnBrk="1" hangingPunct="1">
              <a:lnSpc>
                <a:spcPct val="80000"/>
              </a:lnSpc>
              <a:buFontTx/>
              <a:buChar char="•"/>
            </a:pPr>
            <a:r>
              <a:rPr lang="en-US" sz="2000" dirty="0"/>
              <a:t>October 1		Conference Schedules released</a:t>
            </a:r>
          </a:p>
          <a:p>
            <a:pPr eaLnBrk="1" hangingPunct="1">
              <a:lnSpc>
                <a:spcPct val="80000"/>
              </a:lnSpc>
              <a:buFontTx/>
              <a:buChar char="•"/>
            </a:pPr>
            <a:r>
              <a:rPr lang="en-US" sz="2000" dirty="0"/>
              <a:t>October 15		Team Previews Due/Performance Bond Due</a:t>
            </a:r>
          </a:p>
          <a:p>
            <a:pPr eaLnBrk="1" hangingPunct="1">
              <a:lnSpc>
                <a:spcPct val="80000"/>
              </a:lnSpc>
              <a:buFontTx/>
              <a:buChar char="•"/>
            </a:pPr>
            <a:r>
              <a:rPr lang="en-US" sz="2000" dirty="0"/>
              <a:t>October 30		Preseason Polls Released</a:t>
            </a:r>
          </a:p>
          <a:p>
            <a:pPr eaLnBrk="1" hangingPunct="1">
              <a:lnSpc>
                <a:spcPct val="80000"/>
              </a:lnSpc>
              <a:buFontTx/>
              <a:buChar char="•"/>
            </a:pPr>
            <a:r>
              <a:rPr lang="en-US" sz="2000" dirty="0"/>
              <a:t>November 1		Regular Season begins**</a:t>
            </a:r>
          </a:p>
          <a:p>
            <a:pPr eaLnBrk="1" hangingPunct="1">
              <a:lnSpc>
                <a:spcPct val="80000"/>
              </a:lnSpc>
              <a:buFontTx/>
              <a:buChar char="•"/>
            </a:pPr>
            <a:r>
              <a:rPr lang="en-US" sz="2000" dirty="0"/>
              <a:t>December 31		Deadline to receive Annual League Dues discount</a:t>
            </a:r>
          </a:p>
          <a:p>
            <a:pPr eaLnBrk="1" hangingPunct="1">
              <a:lnSpc>
                <a:spcPct val="80000"/>
              </a:lnSpc>
              <a:buFontTx/>
              <a:buChar char="•"/>
            </a:pPr>
            <a:r>
              <a:rPr lang="en-US" sz="2000" dirty="0"/>
              <a:t>February 28		Deadline for payment of Annual League Dues</a:t>
            </a:r>
          </a:p>
          <a:p>
            <a:pPr eaLnBrk="1" hangingPunct="1">
              <a:lnSpc>
                <a:spcPct val="80000"/>
              </a:lnSpc>
              <a:buFontTx/>
              <a:buChar char="•"/>
            </a:pPr>
            <a:r>
              <a:rPr lang="en-US" sz="2000" dirty="0"/>
              <a:t>March 22		Regular Season conclusion</a:t>
            </a:r>
          </a:p>
          <a:p>
            <a:pPr eaLnBrk="1" hangingPunct="1">
              <a:lnSpc>
                <a:spcPct val="80000"/>
              </a:lnSpc>
              <a:buFontTx/>
              <a:buChar char="•"/>
            </a:pPr>
            <a:r>
              <a:rPr lang="en-US" sz="2000" dirty="0"/>
              <a:t>March 28-29		Regional Championship Tournaments</a:t>
            </a:r>
          </a:p>
          <a:p>
            <a:pPr eaLnBrk="1" hangingPunct="1">
              <a:lnSpc>
                <a:spcPct val="80000"/>
              </a:lnSpc>
              <a:buFontTx/>
              <a:buChar char="•"/>
            </a:pPr>
            <a:r>
              <a:rPr lang="en-US" sz="2000" dirty="0"/>
              <a:t>April 10-12		NCBBA-W National Championship Tournament</a:t>
            </a:r>
          </a:p>
          <a:p>
            <a:pPr eaLnBrk="1" hangingPunct="1">
              <a:lnSpc>
                <a:spcPct val="80000"/>
              </a:lnSpc>
              <a:buFontTx/>
              <a:buNone/>
            </a:pPr>
            <a:endParaRPr lang="en-US" sz="2000" dirty="0">
              <a:solidFill>
                <a:srgbClr val="FF0000"/>
              </a:solidFill>
            </a:endParaRPr>
          </a:p>
          <a:p>
            <a:pPr algn="ctr" eaLnBrk="1" hangingPunct="1">
              <a:lnSpc>
                <a:spcPct val="80000"/>
              </a:lnSpc>
              <a:buNone/>
            </a:pPr>
            <a:r>
              <a:rPr lang="en-US" sz="2000" dirty="0"/>
              <a:t>*Estimated Date</a:t>
            </a:r>
          </a:p>
          <a:p>
            <a:pPr algn="ctr" eaLnBrk="1" hangingPunct="1">
              <a:lnSpc>
                <a:spcPct val="80000"/>
              </a:lnSpc>
              <a:buFontTx/>
              <a:buNone/>
            </a:pPr>
            <a:r>
              <a:rPr lang="en-US" sz="2000" dirty="0"/>
              <a:t>**	Player Registration &amp; Academic Eligibility Letters</a:t>
            </a:r>
          </a:p>
          <a:p>
            <a:pPr algn="ctr" eaLnBrk="1" hangingPunct="1">
              <a:lnSpc>
                <a:spcPct val="80000"/>
              </a:lnSpc>
              <a:buFontTx/>
              <a:buNone/>
            </a:pPr>
            <a:r>
              <a:rPr lang="en-US" sz="2000" dirty="0"/>
              <a:t> due 2 weeks before first game.</a:t>
            </a:r>
          </a:p>
        </p:txBody>
      </p:sp>
      <p:pic>
        <p:nvPicPr>
          <p:cNvPr id="195586"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3957929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2"/>
          <p:cNvSpPr txBox="1">
            <a:spLocks noChangeArrowheads="1"/>
          </p:cNvSpPr>
          <p:nvPr/>
        </p:nvSpPr>
        <p:spPr bwMode="auto">
          <a:xfrm>
            <a:off x="0" y="1410664"/>
            <a:ext cx="9144000" cy="923330"/>
          </a:xfrm>
          <a:prstGeom prst="rect">
            <a:avLst/>
          </a:prstGeom>
          <a:noFill/>
          <a:ln w="9525">
            <a:noFill/>
            <a:miter lim="800000"/>
            <a:headEnd/>
            <a:tailEnd/>
          </a:ln>
        </p:spPr>
        <p:txBody>
          <a:bodyPr wrap="square">
            <a:spAutoFit/>
          </a:bodyPr>
          <a:lstStyle/>
          <a:p>
            <a:pPr algn="ctr">
              <a:spcBef>
                <a:spcPct val="50000"/>
              </a:spcBef>
            </a:pPr>
            <a:r>
              <a:rPr lang="en-US" sz="5400" u="sng" dirty="0">
                <a:solidFill>
                  <a:srgbClr val="FF9900"/>
                </a:solidFill>
              </a:rPr>
              <a:t>Sponsors &amp; Fundraising</a:t>
            </a:r>
          </a:p>
        </p:txBody>
      </p:sp>
      <p:sp>
        <p:nvSpPr>
          <p:cNvPr id="164866" name="Rectangle 3"/>
          <p:cNvSpPr>
            <a:spLocks noChangeArrowheads="1"/>
          </p:cNvSpPr>
          <p:nvPr/>
        </p:nvSpPr>
        <p:spPr bwMode="auto">
          <a:xfrm>
            <a:off x="0" y="3411538"/>
            <a:ext cx="9144000" cy="457200"/>
          </a:xfrm>
          <a:prstGeom prst="rect">
            <a:avLst/>
          </a:prstGeom>
          <a:noFill/>
          <a:ln w="9525">
            <a:noFill/>
            <a:miter lim="800000"/>
            <a:headEnd/>
            <a:tailEnd/>
          </a:ln>
        </p:spPr>
        <p:txBody>
          <a:bodyPr>
            <a:spAutoFit/>
          </a:bodyPr>
          <a:lstStyle/>
          <a:p>
            <a:pPr algn="ctr">
              <a:spcBef>
                <a:spcPct val="20000"/>
              </a:spcBef>
            </a:pPr>
            <a:r>
              <a:rPr lang="en-US" sz="2400" b="0">
                <a:solidFill>
                  <a:schemeClr val="tx1"/>
                </a:solidFill>
              </a:rPr>
              <a:t> </a:t>
            </a:r>
          </a:p>
        </p:txBody>
      </p:sp>
      <p:sp>
        <p:nvSpPr>
          <p:cNvPr id="164867" name="Rectangle 4"/>
          <p:cNvSpPr>
            <a:spLocks noChangeArrowheads="1"/>
          </p:cNvSpPr>
          <p:nvPr/>
        </p:nvSpPr>
        <p:spPr bwMode="auto">
          <a:xfrm>
            <a:off x="-119063" y="2960688"/>
            <a:ext cx="0" cy="0"/>
          </a:xfrm>
          <a:prstGeom prst="rect">
            <a:avLst/>
          </a:prstGeom>
          <a:noFill/>
          <a:ln w="9525">
            <a:noFill/>
            <a:miter lim="800000"/>
            <a:headEnd/>
            <a:tailEnd/>
          </a:ln>
        </p:spPr>
        <p:txBody>
          <a:bodyPr>
            <a:spAutoFit/>
          </a:bodyPr>
          <a:lstStyle/>
          <a:p>
            <a:pPr algn="ctr">
              <a:spcBef>
                <a:spcPct val="20000"/>
              </a:spcBef>
            </a:pPr>
            <a:endParaRPr lang="en-US"/>
          </a:p>
        </p:txBody>
      </p:sp>
      <p:sp>
        <p:nvSpPr>
          <p:cNvPr id="164868" name="Rectangle 5"/>
          <p:cNvSpPr>
            <a:spLocks noChangeArrowheads="1"/>
          </p:cNvSpPr>
          <p:nvPr/>
        </p:nvSpPr>
        <p:spPr bwMode="auto">
          <a:xfrm>
            <a:off x="0" y="3411538"/>
            <a:ext cx="9144000" cy="457200"/>
          </a:xfrm>
          <a:prstGeom prst="rect">
            <a:avLst/>
          </a:prstGeom>
          <a:noFill/>
          <a:ln w="9525">
            <a:noFill/>
            <a:miter lim="800000"/>
            <a:headEnd/>
            <a:tailEnd/>
          </a:ln>
        </p:spPr>
        <p:txBody>
          <a:bodyPr>
            <a:spAutoFit/>
          </a:bodyPr>
          <a:lstStyle/>
          <a:p>
            <a:pPr algn="ctr">
              <a:spcBef>
                <a:spcPct val="20000"/>
              </a:spcBef>
            </a:pPr>
            <a:r>
              <a:rPr lang="en-US" sz="2400" b="0">
                <a:solidFill>
                  <a:schemeClr val="tx1"/>
                </a:solidFill>
              </a:rPr>
              <a:t> </a:t>
            </a:r>
          </a:p>
        </p:txBody>
      </p:sp>
      <p:sp>
        <p:nvSpPr>
          <p:cNvPr id="164869" name="Rectangle 6"/>
          <p:cNvSpPr>
            <a:spLocks noChangeArrowheads="1"/>
          </p:cNvSpPr>
          <p:nvPr/>
        </p:nvSpPr>
        <p:spPr bwMode="auto">
          <a:xfrm>
            <a:off x="0" y="3411538"/>
            <a:ext cx="9144000" cy="457200"/>
          </a:xfrm>
          <a:prstGeom prst="rect">
            <a:avLst/>
          </a:prstGeom>
          <a:noFill/>
          <a:ln w="9525">
            <a:noFill/>
            <a:miter lim="800000"/>
            <a:headEnd/>
            <a:tailEnd/>
          </a:ln>
        </p:spPr>
        <p:txBody>
          <a:bodyPr>
            <a:spAutoFit/>
          </a:bodyPr>
          <a:lstStyle/>
          <a:p>
            <a:pPr algn="ctr">
              <a:spcBef>
                <a:spcPct val="20000"/>
              </a:spcBef>
            </a:pPr>
            <a:r>
              <a:rPr lang="en-US" sz="2400" b="0">
                <a:solidFill>
                  <a:schemeClr val="tx1"/>
                </a:solidFill>
              </a:rPr>
              <a:t> </a:t>
            </a:r>
          </a:p>
        </p:txBody>
      </p:sp>
      <p:sp>
        <p:nvSpPr>
          <p:cNvPr id="164870" name="Rectangle 7"/>
          <p:cNvSpPr>
            <a:spLocks noChangeArrowheads="1"/>
          </p:cNvSpPr>
          <p:nvPr/>
        </p:nvSpPr>
        <p:spPr bwMode="auto">
          <a:xfrm>
            <a:off x="0" y="3411538"/>
            <a:ext cx="9144000" cy="457200"/>
          </a:xfrm>
          <a:prstGeom prst="rect">
            <a:avLst/>
          </a:prstGeom>
          <a:noFill/>
          <a:ln w="9525">
            <a:noFill/>
            <a:miter lim="800000"/>
            <a:headEnd/>
            <a:tailEnd/>
          </a:ln>
        </p:spPr>
        <p:txBody>
          <a:bodyPr>
            <a:spAutoFit/>
          </a:bodyPr>
          <a:lstStyle/>
          <a:p>
            <a:pPr algn="ctr">
              <a:spcBef>
                <a:spcPct val="20000"/>
              </a:spcBef>
            </a:pPr>
            <a:r>
              <a:rPr lang="en-US" sz="2400" b="0">
                <a:solidFill>
                  <a:schemeClr val="tx1"/>
                </a:solidFill>
              </a:rPr>
              <a:t> </a:t>
            </a:r>
          </a:p>
        </p:txBody>
      </p:sp>
      <p:sp>
        <p:nvSpPr>
          <p:cNvPr id="164871" name="Rectangle 8"/>
          <p:cNvSpPr>
            <a:spLocks noChangeArrowheads="1"/>
          </p:cNvSpPr>
          <p:nvPr/>
        </p:nvSpPr>
        <p:spPr bwMode="auto">
          <a:xfrm>
            <a:off x="0" y="3411538"/>
            <a:ext cx="9144000" cy="457200"/>
          </a:xfrm>
          <a:prstGeom prst="rect">
            <a:avLst/>
          </a:prstGeom>
          <a:noFill/>
          <a:ln w="9525">
            <a:noFill/>
            <a:miter lim="800000"/>
            <a:headEnd/>
            <a:tailEnd/>
          </a:ln>
        </p:spPr>
        <p:txBody>
          <a:bodyPr>
            <a:spAutoFit/>
          </a:bodyPr>
          <a:lstStyle/>
          <a:p>
            <a:pPr algn="ctr">
              <a:spcBef>
                <a:spcPct val="20000"/>
              </a:spcBef>
            </a:pPr>
            <a:r>
              <a:rPr lang="en-US" sz="2400" b="0">
                <a:solidFill>
                  <a:schemeClr val="tx1"/>
                </a:solidFill>
              </a:rPr>
              <a:t> </a:t>
            </a:r>
          </a:p>
        </p:txBody>
      </p:sp>
      <p:sp>
        <p:nvSpPr>
          <p:cNvPr id="164872" name="Rectangle 9"/>
          <p:cNvSpPr>
            <a:spLocks noChangeArrowheads="1"/>
          </p:cNvSpPr>
          <p:nvPr/>
        </p:nvSpPr>
        <p:spPr bwMode="auto">
          <a:xfrm>
            <a:off x="0" y="3411538"/>
            <a:ext cx="9144000" cy="457200"/>
          </a:xfrm>
          <a:prstGeom prst="rect">
            <a:avLst/>
          </a:prstGeom>
          <a:noFill/>
          <a:ln w="9525">
            <a:noFill/>
            <a:miter lim="800000"/>
            <a:headEnd/>
            <a:tailEnd/>
          </a:ln>
        </p:spPr>
        <p:txBody>
          <a:bodyPr>
            <a:spAutoFit/>
          </a:bodyPr>
          <a:lstStyle/>
          <a:p>
            <a:pPr algn="ctr">
              <a:spcBef>
                <a:spcPct val="20000"/>
              </a:spcBef>
            </a:pPr>
            <a:r>
              <a:rPr lang="en-US" sz="2400" b="0">
                <a:solidFill>
                  <a:schemeClr val="tx1"/>
                </a:solidFill>
              </a:rPr>
              <a:t> </a:t>
            </a:r>
          </a:p>
        </p:txBody>
      </p:sp>
      <p:pic>
        <p:nvPicPr>
          <p:cNvPr id="164882" name="Picture 20" descr="NCBBA-LOGO-WHITE-(R).jpg"/>
          <p:cNvPicPr>
            <a:picLocks noChangeAspect="1"/>
          </p:cNvPicPr>
          <p:nvPr/>
        </p:nvPicPr>
        <p:blipFill>
          <a:blip r:embed="rId2" cstate="print"/>
          <a:srcRect/>
          <a:stretch>
            <a:fillRect/>
          </a:stretch>
        </p:blipFill>
        <p:spPr bwMode="auto">
          <a:xfrm>
            <a:off x="228600" y="228600"/>
            <a:ext cx="3079018" cy="1066800"/>
          </a:xfrm>
          <a:prstGeom prst="rect">
            <a:avLst/>
          </a:prstGeom>
          <a:noFill/>
          <a:ln w="9525">
            <a:noFill/>
            <a:miter lim="800000"/>
            <a:headEnd/>
            <a:tailEnd/>
          </a:ln>
        </p:spPr>
      </p:pic>
      <p:pic>
        <p:nvPicPr>
          <p:cNvPr id="21" name="Picture 3" descr="NCBBA Logo.png"/>
          <p:cNvPicPr>
            <a:picLocks noChangeAspect="1"/>
          </p:cNvPicPr>
          <p:nvPr/>
        </p:nvPicPr>
        <p:blipFill>
          <a:blip r:embed="rId3" cstate="print"/>
          <a:srcRect/>
          <a:stretch>
            <a:fillRect/>
          </a:stretch>
        </p:blipFill>
        <p:spPr bwMode="auto">
          <a:xfrm>
            <a:off x="7546975" y="130760"/>
            <a:ext cx="1365250" cy="1365250"/>
          </a:xfrm>
          <a:prstGeom prst="rect">
            <a:avLst/>
          </a:prstGeom>
          <a:noFill/>
          <a:ln w="9525">
            <a:noFill/>
            <a:miter lim="800000"/>
            <a:headEnd/>
            <a:tailEnd/>
          </a:ln>
        </p:spPr>
      </p:pic>
      <p:pic>
        <p:nvPicPr>
          <p:cNvPr id="23" name="Picture 22" descr="motel-6.jpg"/>
          <p:cNvPicPr>
            <a:picLocks noChangeAspect="1"/>
          </p:cNvPicPr>
          <p:nvPr/>
        </p:nvPicPr>
        <p:blipFill>
          <a:blip r:embed="rId4" cstate="print"/>
          <a:stretch>
            <a:fillRect/>
          </a:stretch>
        </p:blipFill>
        <p:spPr>
          <a:xfrm>
            <a:off x="5562600" y="4753354"/>
            <a:ext cx="1669888" cy="1759461"/>
          </a:xfrm>
          <a:prstGeom prst="rect">
            <a:avLst/>
          </a:prstGeom>
        </p:spPr>
      </p:pic>
      <p:pic>
        <p:nvPicPr>
          <p:cNvPr id="24" name="Picture 23" descr="The_Game_Headwear_(logo).jpg"/>
          <p:cNvPicPr>
            <a:picLocks noChangeAspect="1"/>
          </p:cNvPicPr>
          <p:nvPr/>
        </p:nvPicPr>
        <p:blipFill>
          <a:blip r:embed="rId5" cstate="print"/>
          <a:stretch>
            <a:fillRect/>
          </a:stretch>
        </p:blipFill>
        <p:spPr>
          <a:xfrm>
            <a:off x="1615332" y="2575304"/>
            <a:ext cx="1782041" cy="2178050"/>
          </a:xfrm>
          <a:prstGeom prst="rect">
            <a:avLst/>
          </a:prstGeom>
        </p:spPr>
      </p:pic>
      <p:pic>
        <p:nvPicPr>
          <p:cNvPr id="144386" name="Picture 2" descr="Fundrazr | Collclubspor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932" y="5007828"/>
            <a:ext cx="2079008" cy="13860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02BA081-F261-4B0C-9514-ED4563CEA5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3092895"/>
            <a:ext cx="2819400" cy="1035787"/>
          </a:xfrm>
          <a:prstGeom prst="rect">
            <a:avLst/>
          </a:prstGeom>
        </p:spPr>
      </p:pic>
    </p:spTree>
    <p:extLst>
      <p:ext uri="{BB962C8B-B14F-4D97-AF65-F5344CB8AC3E}">
        <p14:creationId xmlns:p14="http://schemas.microsoft.com/office/powerpoint/2010/main" val="338565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514600"/>
          </a:xfrm>
        </p:spPr>
        <p:txBody>
          <a:bodyPr>
            <a:noAutofit/>
          </a:bodyPr>
          <a:lstStyle/>
          <a:p>
            <a:pPr>
              <a:spcBef>
                <a:spcPct val="50000"/>
              </a:spcBef>
            </a:pPr>
            <a:r>
              <a:rPr lang="en-US" sz="5400" b="1" kern="1200" dirty="0">
                <a:solidFill>
                  <a:srgbClr val="FF9900"/>
                </a:solidFill>
                <a:latin typeface="Times New Roman" pitchFamily="18" charset="0"/>
                <a:ea typeface="+mn-ea"/>
                <a:cs typeface="Arial" charset="0"/>
              </a:rPr>
              <a:t>Eric Curitore -</a:t>
            </a:r>
            <a:br>
              <a:rPr lang="en-US" sz="5400" b="1" kern="1200" dirty="0">
                <a:solidFill>
                  <a:srgbClr val="FF9900"/>
                </a:solidFill>
                <a:latin typeface="Times New Roman" pitchFamily="18" charset="0"/>
                <a:ea typeface="+mn-ea"/>
                <a:cs typeface="Arial" charset="0"/>
              </a:rPr>
            </a:br>
            <a:r>
              <a:rPr lang="en-US" sz="5400" b="1" kern="1200" dirty="0">
                <a:solidFill>
                  <a:srgbClr val="FF9900"/>
                </a:solidFill>
                <a:latin typeface="Times New Roman" pitchFamily="18" charset="0"/>
                <a:ea typeface="+mn-ea"/>
                <a:cs typeface="Arial" charset="0"/>
              </a:rPr>
              <a:t>Fundraising Sponsor </a:t>
            </a:r>
            <a:br>
              <a:rPr lang="en-US" sz="5400" b="1" kern="1200" dirty="0">
                <a:solidFill>
                  <a:srgbClr val="FF9900"/>
                </a:solidFill>
                <a:latin typeface="Times New Roman" pitchFamily="18" charset="0"/>
                <a:ea typeface="+mn-ea"/>
                <a:cs typeface="Arial" charset="0"/>
              </a:rPr>
            </a:br>
            <a:r>
              <a:rPr lang="en-US" sz="5400" b="1" kern="1200" dirty="0">
                <a:solidFill>
                  <a:srgbClr val="FF9900"/>
                </a:solidFill>
                <a:latin typeface="Times New Roman" pitchFamily="18" charset="0"/>
                <a:ea typeface="+mn-ea"/>
                <a:cs typeface="Arial" charset="0"/>
              </a:rPr>
              <a:t>Account Manager</a:t>
            </a:r>
          </a:p>
        </p:txBody>
      </p:sp>
      <p:sp>
        <p:nvSpPr>
          <p:cNvPr id="3" name="Subtitle 2"/>
          <p:cNvSpPr>
            <a:spLocks noGrp="1"/>
          </p:cNvSpPr>
          <p:nvPr>
            <p:ph type="subTitle" idx="1"/>
          </p:nvPr>
        </p:nvSpPr>
        <p:spPr>
          <a:xfrm>
            <a:off x="609600" y="5486400"/>
            <a:ext cx="7924800" cy="1143000"/>
          </a:xfrm>
        </p:spPr>
        <p:txBody>
          <a:bodyPr>
            <a:noAutofit/>
          </a:bodyPr>
          <a:lstStyle/>
          <a:p>
            <a:r>
              <a:rPr lang="en-US" b="1" dirty="0">
                <a:solidFill>
                  <a:schemeClr val="accent6"/>
                </a:solidFill>
              </a:rPr>
              <a:t>Eric.Curitore@CollClubSports.com</a:t>
            </a:r>
          </a:p>
          <a:p>
            <a:r>
              <a:rPr lang="en-US" b="1" dirty="0">
                <a:solidFill>
                  <a:schemeClr val="tx1"/>
                </a:solidFill>
              </a:rPr>
              <a:t>412-910-4542</a:t>
            </a:r>
          </a:p>
        </p:txBody>
      </p:sp>
      <p:pic>
        <p:nvPicPr>
          <p:cNvPr id="6" name="Picture 3" descr="NCBBA Logo.png"/>
          <p:cNvPicPr>
            <a:picLocks noChangeAspect="1"/>
          </p:cNvPicPr>
          <p:nvPr/>
        </p:nvPicPr>
        <p:blipFill>
          <a:blip r:embed="rId2" cstate="print"/>
          <a:srcRect/>
          <a:stretch>
            <a:fillRect/>
          </a:stretch>
        </p:blipFill>
        <p:spPr bwMode="auto">
          <a:xfrm>
            <a:off x="5638800" y="2590800"/>
            <a:ext cx="2590800" cy="2590800"/>
          </a:xfrm>
          <a:prstGeom prst="rect">
            <a:avLst/>
          </a:prstGeom>
          <a:noFill/>
          <a:ln w="9525">
            <a:noFill/>
            <a:miter lim="800000"/>
            <a:headEnd/>
            <a:tailEnd/>
          </a:ln>
        </p:spPr>
      </p:pic>
      <p:pic>
        <p:nvPicPr>
          <p:cNvPr id="5" name="Picture 4" descr="Fundrazr.jpg"/>
          <p:cNvPicPr>
            <a:picLocks noChangeAspect="1"/>
          </p:cNvPicPr>
          <p:nvPr/>
        </p:nvPicPr>
        <p:blipFill>
          <a:blip r:embed="rId3" cstate="print"/>
          <a:stretch>
            <a:fillRect/>
          </a:stretch>
        </p:blipFill>
        <p:spPr>
          <a:xfrm>
            <a:off x="2209800" y="3048000"/>
            <a:ext cx="1752600" cy="1752600"/>
          </a:xfrm>
          <a:prstGeom prst="rect">
            <a:avLst/>
          </a:prstGeom>
        </p:spPr>
      </p:pic>
    </p:spTree>
    <p:extLst>
      <p:ext uri="{BB962C8B-B14F-4D97-AF65-F5344CB8AC3E}">
        <p14:creationId xmlns:p14="http://schemas.microsoft.com/office/powerpoint/2010/main" val="955775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229600" cy="868362"/>
          </a:xfrm>
        </p:spPr>
        <p:txBody>
          <a:bodyPr/>
          <a:lstStyle/>
          <a:p>
            <a:r>
              <a:rPr lang="en-US" sz="5400" b="1" kern="1200" dirty="0">
                <a:solidFill>
                  <a:srgbClr val="FF9900"/>
                </a:solidFill>
                <a:latin typeface="Times New Roman" pitchFamily="18" charset="0"/>
                <a:ea typeface="+mn-ea"/>
                <a:cs typeface="Arial" charset="0"/>
              </a:rPr>
              <a:t>FUNDRAZR</a:t>
            </a:r>
          </a:p>
        </p:txBody>
      </p:sp>
      <p:sp>
        <p:nvSpPr>
          <p:cNvPr id="3" name="Content Placeholder 2"/>
          <p:cNvSpPr>
            <a:spLocks noGrp="1"/>
          </p:cNvSpPr>
          <p:nvPr>
            <p:ph idx="4294967295"/>
          </p:nvPr>
        </p:nvSpPr>
        <p:spPr>
          <a:xfrm>
            <a:off x="228600" y="1676400"/>
            <a:ext cx="8534400" cy="5181600"/>
          </a:xfrm>
        </p:spPr>
        <p:txBody>
          <a:bodyPr>
            <a:normAutofit/>
          </a:bodyPr>
          <a:lstStyle/>
          <a:p>
            <a:pPr algn="ctr">
              <a:lnSpc>
                <a:spcPct val="90000"/>
              </a:lnSpc>
              <a:buNone/>
            </a:pPr>
            <a:r>
              <a:rPr lang="en-US" sz="3600" b="1" dirty="0"/>
              <a:t>FUNDRAZR is an Official Fundraiser of the NCBBA</a:t>
            </a:r>
          </a:p>
          <a:p>
            <a:pPr algn="ctr">
              <a:lnSpc>
                <a:spcPct val="90000"/>
              </a:lnSpc>
              <a:buNone/>
            </a:pPr>
            <a:endParaRPr lang="en-US" sz="2400" b="1" dirty="0"/>
          </a:p>
          <a:p>
            <a:pPr lvl="1"/>
            <a:r>
              <a:rPr lang="en-US" dirty="0"/>
              <a:t>Online fundraising platform for any budgetary need</a:t>
            </a:r>
          </a:p>
          <a:p>
            <a:pPr lvl="1"/>
            <a:endParaRPr lang="en-US" dirty="0"/>
          </a:p>
          <a:p>
            <a:pPr lvl="1"/>
            <a:r>
              <a:rPr lang="en-US" dirty="0"/>
              <a:t>Start a campaign online completely free of charge</a:t>
            </a:r>
          </a:p>
          <a:p>
            <a:pPr lvl="1"/>
            <a:endParaRPr lang="en-US" dirty="0"/>
          </a:p>
          <a:p>
            <a:pPr lvl="1"/>
            <a:r>
              <a:rPr lang="en-US" dirty="0"/>
              <a:t>Share on </a:t>
            </a:r>
            <a:r>
              <a:rPr lang="en-US" dirty="0" err="1"/>
              <a:t>Facebook</a:t>
            </a:r>
            <a:r>
              <a:rPr lang="en-US" dirty="0"/>
              <a:t>, Twitter, team websites and via e-mail to reach more potential donors</a:t>
            </a:r>
          </a:p>
          <a:p>
            <a:endParaRPr lang="en-US" dirty="0"/>
          </a:p>
        </p:txBody>
      </p:sp>
      <p:pic>
        <p:nvPicPr>
          <p:cNvPr id="4" name="Content Placeholder 3" descr="fundraz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66875" cy="1481667"/>
          </a:xfrm>
          <a:prstGeom prst="rect">
            <a:avLst/>
          </a:prstGeom>
        </p:spPr>
      </p:pic>
      <p:pic>
        <p:nvPicPr>
          <p:cNvPr id="6" name="Picture 3" descr="NCBBA Logo.png"/>
          <p:cNvPicPr>
            <a:picLocks noChangeAspect="1"/>
          </p:cNvPicPr>
          <p:nvPr/>
        </p:nvPicPr>
        <p:blipFill>
          <a:blip r:embed="rId3" cstate="print"/>
          <a:srcRect/>
          <a:stretch>
            <a:fillRect/>
          </a:stretch>
        </p:blipFill>
        <p:spPr bwMode="auto">
          <a:xfrm>
            <a:off x="7550150" y="0"/>
            <a:ext cx="1593850" cy="1593850"/>
          </a:xfrm>
          <a:prstGeom prst="rect">
            <a:avLst/>
          </a:prstGeom>
          <a:noFill/>
          <a:ln w="9525">
            <a:noFill/>
            <a:miter lim="800000"/>
            <a:headEnd/>
            <a:tailEnd/>
          </a:ln>
        </p:spPr>
      </p:pic>
    </p:spTree>
    <p:extLst>
      <p:ext uri="{BB962C8B-B14F-4D97-AF65-F5344CB8AC3E}">
        <p14:creationId xmlns:p14="http://schemas.microsoft.com/office/powerpoint/2010/main" val="3079043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229600" cy="868362"/>
          </a:xfrm>
        </p:spPr>
        <p:txBody>
          <a:bodyPr/>
          <a:lstStyle/>
          <a:p>
            <a:r>
              <a:rPr lang="en-US" sz="5400" b="1" kern="1200" dirty="0">
                <a:solidFill>
                  <a:srgbClr val="FF9900"/>
                </a:solidFill>
                <a:latin typeface="Times New Roman" pitchFamily="18" charset="0"/>
                <a:ea typeface="+mn-ea"/>
                <a:cs typeface="Arial" charset="0"/>
              </a:rPr>
              <a:t>FUNDRAZR</a:t>
            </a:r>
          </a:p>
        </p:txBody>
      </p:sp>
      <p:sp>
        <p:nvSpPr>
          <p:cNvPr id="3" name="Content Placeholder 2"/>
          <p:cNvSpPr>
            <a:spLocks noGrp="1"/>
          </p:cNvSpPr>
          <p:nvPr>
            <p:ph idx="4294967295"/>
          </p:nvPr>
        </p:nvSpPr>
        <p:spPr>
          <a:xfrm>
            <a:off x="228600" y="1981200"/>
            <a:ext cx="8534400" cy="4648200"/>
          </a:xfrm>
        </p:spPr>
        <p:txBody>
          <a:bodyPr>
            <a:normAutofit fontScale="55000" lnSpcReduction="20000"/>
          </a:bodyPr>
          <a:lstStyle/>
          <a:p>
            <a:pPr lvl="1"/>
            <a:r>
              <a:rPr lang="en-US" sz="4400" dirty="0"/>
              <a:t>Invite players to share the fundraiser and make it a friendly competition within the team</a:t>
            </a:r>
          </a:p>
          <a:p>
            <a:pPr lvl="1"/>
            <a:endParaRPr lang="en-US" sz="2500" dirty="0"/>
          </a:p>
          <a:p>
            <a:pPr lvl="1"/>
            <a:r>
              <a:rPr lang="en-US" sz="4400" dirty="0"/>
              <a:t>All you need are an e-mail address and a Verified PayPal Account to get started </a:t>
            </a:r>
          </a:p>
          <a:p>
            <a:pPr lvl="1"/>
            <a:endParaRPr lang="en-US" sz="4400" dirty="0"/>
          </a:p>
          <a:p>
            <a:pPr lvl="1"/>
            <a:r>
              <a:rPr lang="en-US" sz="4400" dirty="0"/>
              <a:t>Florida Club Football created sub campaigns for each individual player</a:t>
            </a:r>
          </a:p>
          <a:p>
            <a:pPr lvl="1"/>
            <a:endParaRPr lang="en-US" sz="2900" dirty="0"/>
          </a:p>
          <a:p>
            <a:pPr lvl="1"/>
            <a:r>
              <a:rPr lang="en-US" sz="4400" dirty="0"/>
              <a:t>Each players campaign was tied to the Master campaign to tally up all donations as a group </a:t>
            </a:r>
          </a:p>
          <a:p>
            <a:pPr lvl="1"/>
            <a:endParaRPr lang="en-US" sz="2400" dirty="0"/>
          </a:p>
          <a:p>
            <a:pPr lvl="1"/>
            <a:endParaRPr lang="en-US" sz="3200" dirty="0"/>
          </a:p>
          <a:p>
            <a:pPr lvl="1"/>
            <a:endParaRPr lang="en-US" sz="3200" dirty="0"/>
          </a:p>
          <a:p>
            <a:pPr lvl="1"/>
            <a:r>
              <a:rPr lang="en-US" sz="3200" dirty="0"/>
              <a:t>Contact </a:t>
            </a:r>
            <a:r>
              <a:rPr lang="en-US" sz="3200" dirty="0">
                <a:solidFill>
                  <a:schemeClr val="accent6"/>
                </a:solidFill>
              </a:rPr>
              <a:t>Eric.Curitore@CollClubSports.com</a:t>
            </a:r>
            <a:r>
              <a:rPr lang="en-US" sz="3200" dirty="0"/>
              <a:t> for how you can start a campaign</a:t>
            </a:r>
            <a:endParaRPr lang="en-US" sz="3200" dirty="0">
              <a:solidFill>
                <a:srgbClr val="FF0000"/>
              </a:solidFill>
            </a:endParaRPr>
          </a:p>
          <a:p>
            <a:endParaRPr lang="en-US" dirty="0"/>
          </a:p>
        </p:txBody>
      </p:sp>
      <p:pic>
        <p:nvPicPr>
          <p:cNvPr id="4" name="Content Placeholder 3" descr="fundraz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666875" cy="1481667"/>
          </a:xfrm>
          <a:prstGeom prst="rect">
            <a:avLst/>
          </a:prstGeom>
        </p:spPr>
      </p:pic>
      <p:pic>
        <p:nvPicPr>
          <p:cNvPr id="6" name="Picture 3" descr="NCBBA Logo.png"/>
          <p:cNvPicPr>
            <a:picLocks noChangeAspect="1"/>
          </p:cNvPicPr>
          <p:nvPr/>
        </p:nvPicPr>
        <p:blipFill>
          <a:blip r:embed="rId3" cstate="print"/>
          <a:srcRect/>
          <a:stretch>
            <a:fillRect/>
          </a:stretch>
        </p:blipFill>
        <p:spPr bwMode="auto">
          <a:xfrm>
            <a:off x="7550150" y="0"/>
            <a:ext cx="1593850" cy="1593850"/>
          </a:xfrm>
          <a:prstGeom prst="rect">
            <a:avLst/>
          </a:prstGeom>
          <a:noFill/>
          <a:ln w="9525">
            <a:noFill/>
            <a:miter lim="800000"/>
            <a:headEnd/>
            <a:tailEnd/>
          </a:ln>
        </p:spPr>
      </p:pic>
    </p:spTree>
    <p:extLst>
      <p:ext uri="{BB962C8B-B14F-4D97-AF65-F5344CB8AC3E}">
        <p14:creationId xmlns:p14="http://schemas.microsoft.com/office/powerpoint/2010/main" val="1734330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E564F-3DC8-75EF-CC76-3D1AC7556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2552"/>
            <a:ext cx="9144000" cy="5732896"/>
          </a:xfrm>
          <a:prstGeom prst="rect">
            <a:avLst/>
          </a:prstGeom>
        </p:spPr>
      </p:pic>
    </p:spTree>
    <p:extLst>
      <p:ext uri="{BB962C8B-B14F-4D97-AF65-F5344CB8AC3E}">
        <p14:creationId xmlns:p14="http://schemas.microsoft.com/office/powerpoint/2010/main" val="1145428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050"/>
          <p:cNvSpPr>
            <a:spLocks noGrp="1" noChangeArrowheads="1"/>
          </p:cNvSpPr>
          <p:nvPr>
            <p:ph type="body" idx="1"/>
          </p:nvPr>
        </p:nvSpPr>
        <p:spPr>
          <a:xfrm>
            <a:off x="0" y="932329"/>
            <a:ext cx="9144000" cy="5791200"/>
          </a:xfrm>
        </p:spPr>
        <p:txBody>
          <a:bodyPr/>
          <a:lstStyle/>
          <a:p>
            <a:pPr algn="ctr" eaLnBrk="1" hangingPunct="1">
              <a:lnSpc>
                <a:spcPct val="90000"/>
              </a:lnSpc>
              <a:buFontTx/>
              <a:buNone/>
            </a:pPr>
            <a:r>
              <a:rPr lang="en-US" sz="4400" dirty="0">
                <a:solidFill>
                  <a:srgbClr val="FF9900"/>
                </a:solidFill>
              </a:rPr>
              <a:t>National Club Basketball Association</a:t>
            </a:r>
          </a:p>
          <a:p>
            <a:pPr algn="ctr" eaLnBrk="1" hangingPunct="1">
              <a:lnSpc>
                <a:spcPct val="90000"/>
              </a:lnSpc>
              <a:buFontTx/>
              <a:buNone/>
            </a:pPr>
            <a:r>
              <a:rPr lang="en-US" sz="2800" dirty="0"/>
              <a:t>850 Ridge Ave</a:t>
            </a:r>
          </a:p>
          <a:p>
            <a:pPr algn="ctr" eaLnBrk="1" hangingPunct="1">
              <a:lnSpc>
                <a:spcPct val="90000"/>
              </a:lnSpc>
              <a:buFontTx/>
              <a:buNone/>
            </a:pPr>
            <a:r>
              <a:rPr lang="en-US" sz="2800" dirty="0"/>
              <a:t>Suite 301</a:t>
            </a:r>
          </a:p>
          <a:p>
            <a:pPr algn="ctr" eaLnBrk="1" hangingPunct="1">
              <a:lnSpc>
                <a:spcPct val="90000"/>
              </a:lnSpc>
              <a:buFontTx/>
              <a:buNone/>
            </a:pPr>
            <a:r>
              <a:rPr lang="en-US" sz="2800" dirty="0"/>
              <a:t>Pittsburgh, PA 15212</a:t>
            </a:r>
          </a:p>
          <a:p>
            <a:pPr algn="ctr" eaLnBrk="1" hangingPunct="1">
              <a:lnSpc>
                <a:spcPct val="90000"/>
              </a:lnSpc>
              <a:buFontTx/>
              <a:buNone/>
            </a:pPr>
            <a:endParaRPr lang="en-US" sz="2800" dirty="0"/>
          </a:p>
          <a:p>
            <a:pPr algn="ctr" eaLnBrk="1" hangingPunct="1">
              <a:lnSpc>
                <a:spcPct val="90000"/>
              </a:lnSpc>
              <a:buFontTx/>
              <a:buNone/>
            </a:pPr>
            <a:r>
              <a:rPr lang="en-US" sz="2800" dirty="0"/>
              <a:t>Phone 412-321-8440 ext. 100</a:t>
            </a:r>
          </a:p>
          <a:p>
            <a:pPr algn="ctr" eaLnBrk="1" hangingPunct="1">
              <a:lnSpc>
                <a:spcPct val="90000"/>
              </a:lnSpc>
              <a:buFontTx/>
              <a:buNone/>
            </a:pPr>
            <a:r>
              <a:rPr lang="en-US" sz="2800" dirty="0"/>
              <a:t>Fax 412-321-4088</a:t>
            </a:r>
          </a:p>
          <a:p>
            <a:pPr algn="ctr" eaLnBrk="1" hangingPunct="1">
              <a:lnSpc>
                <a:spcPct val="90000"/>
              </a:lnSpc>
              <a:buFontTx/>
              <a:buNone/>
            </a:pPr>
            <a:endParaRPr lang="en-US" sz="2800" dirty="0"/>
          </a:p>
          <a:p>
            <a:pPr algn="ctr" eaLnBrk="1" hangingPunct="1">
              <a:lnSpc>
                <a:spcPct val="90000"/>
              </a:lnSpc>
              <a:buFontTx/>
              <a:buNone/>
            </a:pPr>
            <a:r>
              <a:rPr lang="en-US" sz="2800" u="sng" dirty="0"/>
              <a:t>https://womens.ncbbabasketball.org/</a:t>
            </a:r>
          </a:p>
          <a:p>
            <a:pPr algn="ctr" eaLnBrk="1" hangingPunct="1">
              <a:lnSpc>
                <a:spcPct val="90000"/>
              </a:lnSpc>
              <a:buFontTx/>
              <a:buNone/>
            </a:pPr>
            <a:r>
              <a:rPr lang="en-US" sz="2800" dirty="0"/>
              <a:t>Facebook: NCBBA</a:t>
            </a:r>
          </a:p>
          <a:p>
            <a:pPr algn="ctr" eaLnBrk="1" hangingPunct="1">
              <a:lnSpc>
                <a:spcPct val="90000"/>
              </a:lnSpc>
              <a:buFontTx/>
              <a:buNone/>
            </a:pPr>
            <a:r>
              <a:rPr lang="en-US" sz="2800" dirty="0"/>
              <a:t>Twitter: @The_NCBBA</a:t>
            </a:r>
          </a:p>
          <a:p>
            <a:pPr algn="ctr" eaLnBrk="1" hangingPunct="1">
              <a:lnSpc>
                <a:spcPct val="90000"/>
              </a:lnSpc>
              <a:buFontTx/>
              <a:buNone/>
            </a:pPr>
            <a:r>
              <a:rPr lang="en-US" sz="2800" dirty="0"/>
              <a:t>Instagram: NCBBA_</a:t>
            </a:r>
          </a:p>
        </p:txBody>
      </p:sp>
      <p:pic>
        <p:nvPicPr>
          <p:cNvPr id="18434"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514600"/>
          </a:xfrm>
        </p:spPr>
        <p:txBody>
          <a:bodyPr>
            <a:noAutofit/>
          </a:bodyPr>
          <a:lstStyle/>
          <a:p>
            <a:r>
              <a:rPr lang="en-US" sz="5400" b="1" kern="1200" dirty="0">
                <a:solidFill>
                  <a:srgbClr val="FF9900"/>
                </a:solidFill>
                <a:latin typeface="Times New Roman" pitchFamily="18" charset="0"/>
                <a:ea typeface="+mn-ea"/>
                <a:cs typeface="Arial" charset="0"/>
              </a:rPr>
              <a:t>Eric </a:t>
            </a:r>
            <a:r>
              <a:rPr lang="en-US" sz="5400" b="1" kern="1200" dirty="0" err="1">
                <a:solidFill>
                  <a:srgbClr val="FF9900"/>
                </a:solidFill>
                <a:latin typeface="Times New Roman" pitchFamily="18" charset="0"/>
                <a:ea typeface="+mn-ea"/>
                <a:cs typeface="Arial" charset="0"/>
              </a:rPr>
              <a:t>Curitore</a:t>
            </a:r>
            <a:r>
              <a:rPr lang="en-US" sz="5400" b="1" kern="1200" dirty="0">
                <a:solidFill>
                  <a:srgbClr val="FF9900"/>
                </a:solidFill>
                <a:latin typeface="Times New Roman" pitchFamily="18" charset="0"/>
                <a:ea typeface="+mn-ea"/>
                <a:cs typeface="Arial" charset="0"/>
              </a:rPr>
              <a:t> </a:t>
            </a:r>
            <a:br>
              <a:rPr lang="en-US" sz="5400" b="1" kern="1200" dirty="0">
                <a:solidFill>
                  <a:srgbClr val="FF9900"/>
                </a:solidFill>
                <a:latin typeface="Times New Roman" pitchFamily="18" charset="0"/>
                <a:ea typeface="+mn-ea"/>
                <a:cs typeface="Arial" charset="0"/>
              </a:rPr>
            </a:br>
            <a:r>
              <a:rPr lang="en-US" sz="5400" b="1" kern="1200" dirty="0">
                <a:solidFill>
                  <a:srgbClr val="FF9900"/>
                </a:solidFill>
                <a:latin typeface="Times New Roman" pitchFamily="18" charset="0"/>
                <a:ea typeface="+mn-ea"/>
                <a:cs typeface="Arial" charset="0"/>
              </a:rPr>
              <a:t>Travel Sponsor </a:t>
            </a:r>
            <a:br>
              <a:rPr lang="en-US" sz="5400" b="1" kern="1200" dirty="0">
                <a:solidFill>
                  <a:srgbClr val="FF9900"/>
                </a:solidFill>
                <a:latin typeface="Times New Roman" pitchFamily="18" charset="0"/>
                <a:ea typeface="+mn-ea"/>
                <a:cs typeface="Arial" charset="0"/>
              </a:rPr>
            </a:br>
            <a:r>
              <a:rPr lang="en-US" sz="5400" b="1" kern="1200" dirty="0">
                <a:solidFill>
                  <a:srgbClr val="FF9900"/>
                </a:solidFill>
                <a:latin typeface="Times New Roman" pitchFamily="18" charset="0"/>
                <a:ea typeface="+mn-ea"/>
                <a:cs typeface="Arial" charset="0"/>
              </a:rPr>
              <a:t>Account Manager</a:t>
            </a:r>
          </a:p>
        </p:txBody>
      </p:sp>
      <p:sp>
        <p:nvSpPr>
          <p:cNvPr id="3" name="Subtitle 2"/>
          <p:cNvSpPr>
            <a:spLocks noGrp="1"/>
          </p:cNvSpPr>
          <p:nvPr>
            <p:ph type="subTitle" idx="1"/>
          </p:nvPr>
        </p:nvSpPr>
        <p:spPr>
          <a:xfrm>
            <a:off x="609600" y="5486400"/>
            <a:ext cx="7924800" cy="1143000"/>
          </a:xfrm>
        </p:spPr>
        <p:txBody>
          <a:bodyPr>
            <a:noAutofit/>
          </a:bodyPr>
          <a:lstStyle/>
          <a:p>
            <a:r>
              <a:rPr lang="en-US" b="1" dirty="0">
                <a:solidFill>
                  <a:schemeClr val="accent6"/>
                </a:solidFill>
              </a:rPr>
              <a:t>Eric.Curitore@CollClubSports.com</a:t>
            </a:r>
          </a:p>
          <a:p>
            <a:r>
              <a:rPr lang="en-US" b="1" dirty="0">
                <a:solidFill>
                  <a:schemeClr val="tx1"/>
                </a:solidFill>
              </a:rPr>
              <a:t>412-910-4542</a:t>
            </a:r>
          </a:p>
        </p:txBody>
      </p:sp>
      <p:pic>
        <p:nvPicPr>
          <p:cNvPr id="6" name="Picture 3" descr="NCBBA Logo.png"/>
          <p:cNvPicPr>
            <a:picLocks noChangeAspect="1"/>
          </p:cNvPicPr>
          <p:nvPr/>
        </p:nvPicPr>
        <p:blipFill>
          <a:blip r:embed="rId2" cstate="print"/>
          <a:srcRect/>
          <a:stretch>
            <a:fillRect/>
          </a:stretch>
        </p:blipFill>
        <p:spPr bwMode="auto">
          <a:xfrm>
            <a:off x="5943600" y="2590800"/>
            <a:ext cx="2590800" cy="2590800"/>
          </a:xfrm>
          <a:prstGeom prst="rect">
            <a:avLst/>
          </a:prstGeom>
          <a:noFill/>
          <a:ln w="9525">
            <a:noFill/>
            <a:miter lim="800000"/>
            <a:headEnd/>
            <a:tailEnd/>
          </a:ln>
        </p:spPr>
      </p:pic>
      <p:pic>
        <p:nvPicPr>
          <p:cNvPr id="7" name="Picture 6" descr="motel-6.jpg"/>
          <p:cNvPicPr>
            <a:picLocks noChangeAspect="1"/>
          </p:cNvPicPr>
          <p:nvPr/>
        </p:nvPicPr>
        <p:blipFill>
          <a:blip r:embed="rId3" cstate="print"/>
          <a:stretch>
            <a:fillRect/>
          </a:stretch>
        </p:blipFill>
        <p:spPr>
          <a:xfrm>
            <a:off x="990600" y="3139162"/>
            <a:ext cx="1418013" cy="1494075"/>
          </a:xfrm>
          <a:prstGeom prst="rect">
            <a:avLst/>
          </a:prstGeom>
        </p:spPr>
      </p:pic>
    </p:spTree>
    <p:extLst>
      <p:ext uri="{BB962C8B-B14F-4D97-AF65-F5344CB8AC3E}">
        <p14:creationId xmlns:p14="http://schemas.microsoft.com/office/powerpoint/2010/main" val="4102059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20638" y="1539875"/>
            <a:ext cx="9123362" cy="5318125"/>
          </a:xfrm>
        </p:spPr>
        <p:txBody>
          <a:bodyPr/>
          <a:lstStyle/>
          <a:p>
            <a:pPr algn="ctr" eaLnBrk="1" hangingPunct="1">
              <a:buFont typeface="Arial" pitchFamily="34" charset="0"/>
              <a:buNone/>
            </a:pPr>
            <a:r>
              <a:rPr lang="en-US" sz="2800" dirty="0"/>
              <a:t> </a:t>
            </a:r>
            <a:r>
              <a:rPr lang="en-US" sz="2800" b="1" u="sng" dirty="0"/>
              <a:t>The Official Lodging Partner of the NCBBA</a:t>
            </a:r>
          </a:p>
          <a:p>
            <a:pPr algn="ctr" eaLnBrk="1" hangingPunct="1">
              <a:buFont typeface="Arial" pitchFamily="34" charset="0"/>
              <a:buNone/>
            </a:pPr>
            <a:endParaRPr lang="en-US" sz="1100" b="1" dirty="0">
              <a:solidFill>
                <a:schemeClr val="accent6"/>
              </a:solidFill>
            </a:endParaRPr>
          </a:p>
          <a:p>
            <a:pPr marL="640080" lvl="1" indent="-182880" eaLnBrk="1" hangingPunct="1">
              <a:spcBef>
                <a:spcPts val="0"/>
              </a:spcBef>
            </a:pPr>
            <a:r>
              <a:rPr lang="en-US" sz="2400" dirty="0"/>
              <a:t>Teams, players, and fans receive a minimum of 10% discount on Best Available Rate (Personal or NCBBA Related)</a:t>
            </a:r>
          </a:p>
          <a:p>
            <a:pPr marL="640080" lvl="1" indent="-182880" eaLnBrk="1" hangingPunct="1">
              <a:spcBef>
                <a:spcPts val="0"/>
              </a:spcBef>
            </a:pPr>
            <a:endParaRPr lang="en-US" sz="2400" dirty="0"/>
          </a:p>
          <a:p>
            <a:pPr marL="640080" lvl="1" indent="-182880" eaLnBrk="1" hangingPunct="1">
              <a:spcBef>
                <a:spcPts val="0"/>
              </a:spcBef>
            </a:pPr>
            <a:r>
              <a:rPr lang="en-US" sz="2400" dirty="0"/>
              <a:t>Book online using the NCBBA &amp; </a:t>
            </a:r>
            <a:r>
              <a:rPr lang="en-US" sz="2400" dirty="0" err="1"/>
              <a:t>CollClubSports</a:t>
            </a:r>
            <a:r>
              <a:rPr lang="en-US" sz="2400" dirty="0"/>
              <a:t> Booking Portal </a:t>
            </a:r>
            <a:r>
              <a:rPr lang="en-US" sz="2400" dirty="0">
                <a:solidFill>
                  <a:srgbClr val="002060"/>
                </a:solidFill>
                <a:hlinkClick r:id="rId2"/>
              </a:rPr>
              <a:t>motel6.com/</a:t>
            </a:r>
            <a:r>
              <a:rPr lang="en-US" sz="2400" dirty="0" err="1">
                <a:solidFill>
                  <a:srgbClr val="002060"/>
                </a:solidFill>
                <a:hlinkClick r:id="rId2"/>
              </a:rPr>
              <a:t>en</a:t>
            </a:r>
            <a:r>
              <a:rPr lang="en-US" sz="2400" dirty="0">
                <a:solidFill>
                  <a:srgbClr val="002060"/>
                </a:solidFill>
                <a:hlinkClick r:id="rId2"/>
              </a:rPr>
              <a:t>/</a:t>
            </a:r>
            <a:r>
              <a:rPr lang="en-US" sz="2400" dirty="0" err="1">
                <a:solidFill>
                  <a:srgbClr val="002060"/>
                </a:solidFill>
                <a:hlinkClick r:id="rId2"/>
              </a:rPr>
              <a:t>cp</a:t>
            </a:r>
            <a:r>
              <a:rPr lang="en-US" sz="2400" dirty="0">
                <a:solidFill>
                  <a:srgbClr val="002060"/>
                </a:solidFill>
                <a:hlinkClick r:id="rId2"/>
              </a:rPr>
              <a:t>/coll-club-sports.html</a:t>
            </a:r>
            <a:r>
              <a:rPr lang="en-US" sz="2400" dirty="0">
                <a:solidFill>
                  <a:schemeClr val="accent6">
                    <a:lumMod val="50000"/>
                  </a:schemeClr>
                </a:solidFill>
              </a:rPr>
              <a:t> </a:t>
            </a:r>
            <a:br>
              <a:rPr lang="en-US" sz="2400" dirty="0">
                <a:solidFill>
                  <a:schemeClr val="accent6">
                    <a:lumMod val="50000"/>
                  </a:schemeClr>
                </a:solidFill>
              </a:rPr>
            </a:br>
            <a:endParaRPr lang="en-US" sz="2400" dirty="0"/>
          </a:p>
          <a:p>
            <a:pPr marL="640080" lvl="1" indent="-182880">
              <a:spcBef>
                <a:spcPts val="0"/>
              </a:spcBef>
            </a:pPr>
            <a:r>
              <a:rPr lang="en-US" sz="2400" dirty="0"/>
              <a:t>Speak to a Motel 6 Representative and make your reservation over the phone by calling 1-800-899-9841 and mention the </a:t>
            </a:r>
            <a:r>
              <a:rPr lang="en-US" sz="2400" dirty="0" err="1"/>
              <a:t>CollClubSports</a:t>
            </a:r>
            <a:r>
              <a:rPr lang="en-US" sz="2400" dirty="0"/>
              <a:t> Corporate ID Number </a:t>
            </a:r>
            <a:r>
              <a:rPr lang="en-US" altLang="en-US" sz="2400" dirty="0"/>
              <a:t>“</a:t>
            </a:r>
            <a:r>
              <a:rPr lang="en-US" sz="2400" b="1" dirty="0"/>
              <a:t>CPUM4EHL</a:t>
            </a:r>
            <a:r>
              <a:rPr lang="en-US" altLang="en-US" sz="2400" dirty="0"/>
              <a:t>”</a:t>
            </a:r>
          </a:p>
          <a:p>
            <a:pPr marL="640080" lvl="1" indent="-182880" eaLnBrk="1" hangingPunct="1">
              <a:spcBef>
                <a:spcPts val="0"/>
              </a:spcBef>
            </a:pPr>
            <a:endParaRPr lang="en-US" sz="2400" dirty="0"/>
          </a:p>
          <a:p>
            <a:pPr marL="640080" marR="0" lvl="1" indent="-182880" algn="l" defTabSz="914400" rtl="0" eaLnBrk="1" fontAlgn="base" latinLnBrk="0" hangingPunct="1">
              <a:lnSpc>
                <a:spcPct val="100000"/>
              </a:lnSpc>
              <a:spcBef>
                <a:spcPts val="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Times New Roman"/>
              </a:rPr>
              <a:t>Contact </a:t>
            </a:r>
            <a:r>
              <a:rPr kumimoji="0" lang="en-US" sz="2400" b="0" i="0" u="none" strike="noStrike" kern="0" cap="none" spc="0" normalizeH="0" baseline="0" noProof="0" dirty="0">
                <a:ln>
                  <a:noFill/>
                </a:ln>
                <a:solidFill>
                  <a:srgbClr val="2D2DB9"/>
                </a:solidFill>
                <a:effectLst/>
                <a:uLnTx/>
                <a:uFillTx/>
                <a:latin typeface="Times New Roman"/>
              </a:rPr>
              <a:t>Eric.Curitore@CollClubSports.com </a:t>
            </a:r>
            <a:r>
              <a:rPr kumimoji="0" lang="en-US" sz="2400" b="0" i="0" u="none" strike="noStrike" kern="0" cap="none" spc="0" normalizeH="0" baseline="0" noProof="0" dirty="0">
                <a:ln>
                  <a:noFill/>
                </a:ln>
                <a:solidFill>
                  <a:srgbClr val="000000"/>
                </a:solidFill>
                <a:effectLst/>
                <a:uLnTx/>
                <a:uFillTx/>
                <a:latin typeface="Times New Roman"/>
              </a:rPr>
              <a:t>for more info or if you have any questions!</a:t>
            </a:r>
          </a:p>
        </p:txBody>
      </p:sp>
      <p:pic>
        <p:nvPicPr>
          <p:cNvPr id="5" name="Picture 3" descr="NCBBA Logo.png"/>
          <p:cNvPicPr>
            <a:picLocks noChangeAspect="1"/>
          </p:cNvPicPr>
          <p:nvPr/>
        </p:nvPicPr>
        <p:blipFill>
          <a:blip r:embed="rId3" cstate="print"/>
          <a:srcRect/>
          <a:stretch>
            <a:fillRect/>
          </a:stretch>
        </p:blipFill>
        <p:spPr bwMode="auto">
          <a:xfrm>
            <a:off x="7712075" y="0"/>
            <a:ext cx="1431925" cy="1431925"/>
          </a:xfrm>
          <a:prstGeom prst="rect">
            <a:avLst/>
          </a:prstGeom>
          <a:noFill/>
          <a:ln w="9525">
            <a:noFill/>
            <a:miter lim="800000"/>
            <a:headEnd/>
            <a:tailEnd/>
          </a:ln>
        </p:spPr>
      </p:pic>
      <p:sp>
        <p:nvSpPr>
          <p:cNvPr id="1026" name="AutoShape 2" descr="Image result for motel 6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Owner\Desktop\motel_6_logo_new.gif"/>
          <p:cNvPicPr>
            <a:picLocks noChangeAspect="1" noChangeArrowheads="1"/>
          </p:cNvPicPr>
          <p:nvPr/>
        </p:nvPicPr>
        <p:blipFill>
          <a:blip r:embed="rId4" cstate="print"/>
          <a:srcRect/>
          <a:stretch>
            <a:fillRect/>
          </a:stretch>
        </p:blipFill>
        <p:spPr bwMode="auto">
          <a:xfrm>
            <a:off x="0" y="0"/>
            <a:ext cx="1866900" cy="1600200"/>
          </a:xfrm>
          <a:prstGeom prst="rect">
            <a:avLst/>
          </a:prstGeom>
          <a:noFill/>
        </p:spPr>
      </p:pic>
    </p:spTree>
    <p:extLst>
      <p:ext uri="{BB962C8B-B14F-4D97-AF65-F5344CB8AC3E}">
        <p14:creationId xmlns:p14="http://schemas.microsoft.com/office/powerpoint/2010/main" val="217633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514600"/>
          </a:xfrm>
        </p:spPr>
        <p:txBody>
          <a:bodyPr>
            <a:noAutofit/>
          </a:bodyPr>
          <a:lstStyle/>
          <a:p>
            <a:pPr>
              <a:spcBef>
                <a:spcPct val="50000"/>
              </a:spcBef>
            </a:pPr>
            <a:r>
              <a:rPr lang="en-US" sz="5400" b="1" kern="1200" dirty="0">
                <a:solidFill>
                  <a:srgbClr val="FF9900"/>
                </a:solidFill>
                <a:latin typeface="Times New Roman" pitchFamily="18" charset="0"/>
                <a:ea typeface="+mn-ea"/>
                <a:cs typeface="Arial" charset="0"/>
              </a:rPr>
              <a:t>Felicia Battaglia</a:t>
            </a:r>
            <a:br>
              <a:rPr lang="en-US" sz="5400" b="1" kern="1200" dirty="0">
                <a:solidFill>
                  <a:srgbClr val="FF9900"/>
                </a:solidFill>
                <a:latin typeface="Times New Roman" pitchFamily="18" charset="0"/>
                <a:ea typeface="+mn-ea"/>
                <a:cs typeface="Arial" charset="0"/>
              </a:rPr>
            </a:br>
            <a:r>
              <a:rPr lang="en-US" sz="5400" b="1" kern="1200" dirty="0">
                <a:solidFill>
                  <a:srgbClr val="FF9900"/>
                </a:solidFill>
                <a:latin typeface="Times New Roman" pitchFamily="18" charset="0"/>
                <a:ea typeface="+mn-ea"/>
                <a:cs typeface="Arial" charset="0"/>
              </a:rPr>
              <a:t>The Game Sponsor </a:t>
            </a:r>
            <a:br>
              <a:rPr lang="en-US" sz="5400" b="1" kern="1200" dirty="0">
                <a:solidFill>
                  <a:srgbClr val="FF9900"/>
                </a:solidFill>
                <a:latin typeface="Times New Roman" pitchFamily="18" charset="0"/>
                <a:ea typeface="+mn-ea"/>
                <a:cs typeface="Arial" charset="0"/>
              </a:rPr>
            </a:br>
            <a:r>
              <a:rPr lang="en-US" sz="5400" b="1" kern="1200" dirty="0">
                <a:solidFill>
                  <a:srgbClr val="FF9900"/>
                </a:solidFill>
                <a:latin typeface="Times New Roman" pitchFamily="18" charset="0"/>
                <a:ea typeface="+mn-ea"/>
                <a:cs typeface="Arial" charset="0"/>
              </a:rPr>
              <a:t>Account Manager</a:t>
            </a:r>
          </a:p>
        </p:txBody>
      </p:sp>
      <p:sp>
        <p:nvSpPr>
          <p:cNvPr id="3" name="Subtitle 2"/>
          <p:cNvSpPr>
            <a:spLocks noGrp="1"/>
          </p:cNvSpPr>
          <p:nvPr>
            <p:ph type="subTitle" idx="1"/>
          </p:nvPr>
        </p:nvSpPr>
        <p:spPr>
          <a:xfrm>
            <a:off x="609600" y="5486400"/>
            <a:ext cx="7924800" cy="1143000"/>
          </a:xfrm>
        </p:spPr>
        <p:txBody>
          <a:bodyPr>
            <a:noAutofit/>
          </a:bodyPr>
          <a:lstStyle/>
          <a:p>
            <a:r>
              <a:rPr lang="en-US" b="1" dirty="0">
                <a:solidFill>
                  <a:schemeClr val="accent6"/>
                </a:solidFill>
              </a:rPr>
              <a:t>Felicia.Battaglia@CollClubSports.com</a:t>
            </a:r>
          </a:p>
          <a:p>
            <a:r>
              <a:rPr lang="en-US" b="1" dirty="0">
                <a:solidFill>
                  <a:schemeClr val="tx1"/>
                </a:solidFill>
              </a:rPr>
              <a:t>412-910-4538</a:t>
            </a:r>
          </a:p>
        </p:txBody>
      </p:sp>
      <p:pic>
        <p:nvPicPr>
          <p:cNvPr id="6" name="Picture 3" descr="NCBBA Logo.png"/>
          <p:cNvPicPr>
            <a:picLocks noChangeAspect="1"/>
          </p:cNvPicPr>
          <p:nvPr/>
        </p:nvPicPr>
        <p:blipFill>
          <a:blip r:embed="rId2" cstate="print"/>
          <a:srcRect/>
          <a:stretch>
            <a:fillRect/>
          </a:stretch>
        </p:blipFill>
        <p:spPr bwMode="auto">
          <a:xfrm>
            <a:off x="4495800" y="2667000"/>
            <a:ext cx="2438400" cy="2438400"/>
          </a:xfrm>
          <a:prstGeom prst="rect">
            <a:avLst/>
          </a:prstGeom>
          <a:noFill/>
          <a:ln w="9525">
            <a:noFill/>
            <a:miter lim="800000"/>
            <a:headEnd/>
            <a:tailEnd/>
          </a:ln>
        </p:spPr>
      </p:pic>
      <p:pic>
        <p:nvPicPr>
          <p:cNvPr id="5" name="Picture 4" descr="The_Game_Headwear_(logo).jpg"/>
          <p:cNvPicPr>
            <a:picLocks noChangeAspect="1"/>
          </p:cNvPicPr>
          <p:nvPr/>
        </p:nvPicPr>
        <p:blipFill>
          <a:blip r:embed="rId3" cstate="print"/>
          <a:stretch>
            <a:fillRect/>
          </a:stretch>
        </p:blipFill>
        <p:spPr>
          <a:xfrm>
            <a:off x="2209800" y="2667000"/>
            <a:ext cx="2052204" cy="2508250"/>
          </a:xfrm>
          <a:prstGeom prst="rect">
            <a:avLst/>
          </a:prstGeom>
        </p:spPr>
      </p:pic>
    </p:spTree>
    <p:extLst>
      <p:ext uri="{BB962C8B-B14F-4D97-AF65-F5344CB8AC3E}">
        <p14:creationId xmlns:p14="http://schemas.microsoft.com/office/powerpoint/2010/main" val="3633137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3"/>
          <p:cNvSpPr>
            <a:spLocks noGrp="1" noChangeArrowheads="1"/>
          </p:cNvSpPr>
          <p:nvPr>
            <p:ph type="body" idx="4294967295"/>
          </p:nvPr>
        </p:nvSpPr>
        <p:spPr>
          <a:xfrm>
            <a:off x="0" y="1600200"/>
            <a:ext cx="9144000" cy="5029200"/>
          </a:xfrm>
        </p:spPr>
        <p:txBody>
          <a:bodyPr/>
          <a:lstStyle/>
          <a:p>
            <a:pPr algn="ctr">
              <a:buNone/>
            </a:pPr>
            <a:r>
              <a:rPr lang="en-US" b="1" u="sng" dirty="0"/>
              <a:t>Official Headwear Sponsor of the NCBBA</a:t>
            </a:r>
          </a:p>
          <a:p>
            <a:pPr algn="ctr">
              <a:buNone/>
            </a:pPr>
            <a:endParaRPr lang="en-US" sz="1200" b="1" dirty="0"/>
          </a:p>
          <a:p>
            <a:pPr>
              <a:buFontTx/>
              <a:buChar char="-"/>
            </a:pPr>
            <a:r>
              <a:rPr lang="en-US" dirty="0"/>
              <a:t>Some Great Product Offerings:</a:t>
            </a:r>
          </a:p>
          <a:p>
            <a:pPr>
              <a:buFontTx/>
              <a:buChar char="-"/>
            </a:pPr>
            <a:r>
              <a:rPr lang="en-US" dirty="0"/>
              <a:t> -  Beanies, Boonies, and Visors</a:t>
            </a:r>
          </a:p>
          <a:p>
            <a:pPr lvl="1">
              <a:buFontTx/>
              <a:buChar char="-"/>
            </a:pPr>
            <a:r>
              <a:rPr lang="en-US" dirty="0"/>
              <a:t>Pick your style, colors, and logo!</a:t>
            </a:r>
          </a:p>
          <a:p>
            <a:pPr lvl="1">
              <a:buFontTx/>
              <a:buChar char="-"/>
            </a:pPr>
            <a:r>
              <a:rPr lang="en-US" dirty="0"/>
              <a:t>Customizable Caps </a:t>
            </a:r>
          </a:p>
          <a:p>
            <a:pPr lvl="1">
              <a:buFontTx/>
              <a:buChar char="-"/>
            </a:pPr>
            <a:endParaRPr lang="en-US" sz="1100" dirty="0"/>
          </a:p>
          <a:p>
            <a:pPr>
              <a:buFontTx/>
              <a:buChar char="-"/>
            </a:pPr>
            <a:r>
              <a:rPr lang="en-US" dirty="0"/>
              <a:t>Fundraisers</a:t>
            </a:r>
          </a:p>
          <a:p>
            <a:pPr>
              <a:buFontTx/>
              <a:buChar char="-"/>
            </a:pPr>
            <a:endParaRPr lang="en-US" sz="1800" dirty="0"/>
          </a:p>
          <a:p>
            <a:pPr>
              <a:buNone/>
            </a:pPr>
            <a:r>
              <a:rPr lang="en-US" b="1" dirty="0">
                <a:solidFill>
                  <a:schemeClr val="accent6"/>
                </a:solidFill>
              </a:rPr>
              <a:t>   www.THEGAMEHEADWEAR.com</a:t>
            </a:r>
          </a:p>
        </p:txBody>
      </p:sp>
      <p:sp>
        <p:nvSpPr>
          <p:cNvPr id="183302" name="AutoShape 1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83303" name="AutoShape 1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83304" name="AutoShape 14" descr="Z"/>
          <p:cNvSpPr>
            <a:spLocks noChangeAspect="1" noChangeArrowheads="1"/>
          </p:cNvSpPr>
          <p:nvPr/>
        </p:nvSpPr>
        <p:spPr bwMode="auto">
          <a:xfrm>
            <a:off x="4313238" y="46038"/>
            <a:ext cx="304800" cy="304800"/>
          </a:xfrm>
          <a:prstGeom prst="rect">
            <a:avLst/>
          </a:prstGeom>
          <a:noFill/>
          <a:ln w="9525">
            <a:noFill/>
            <a:miter lim="800000"/>
            <a:headEnd/>
            <a:tailEnd/>
          </a:ln>
        </p:spPr>
        <p:txBody>
          <a:bodyPr/>
          <a:lstStyle/>
          <a:p>
            <a:endParaRPr lang="en-US"/>
          </a:p>
        </p:txBody>
      </p:sp>
      <p:sp>
        <p:nvSpPr>
          <p:cNvPr id="183305" name="AutoShape 1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83306" name="AutoShape 1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3" name="Picture 3" descr="NCBBA Logo.png"/>
          <p:cNvPicPr>
            <a:picLocks noChangeAspect="1"/>
          </p:cNvPicPr>
          <p:nvPr/>
        </p:nvPicPr>
        <p:blipFill>
          <a:blip r:embed="rId2" cstate="print"/>
          <a:srcRect/>
          <a:stretch>
            <a:fillRect/>
          </a:stretch>
        </p:blipFill>
        <p:spPr bwMode="auto">
          <a:xfrm>
            <a:off x="7620000" y="152400"/>
            <a:ext cx="1524000" cy="1524000"/>
          </a:xfrm>
          <a:prstGeom prst="rect">
            <a:avLst/>
          </a:prstGeom>
          <a:noFill/>
          <a:ln w="9525">
            <a:noFill/>
            <a:miter lim="800000"/>
            <a:headEnd/>
            <a:tailEnd/>
          </a:ln>
        </p:spPr>
      </p:pic>
      <p:pic>
        <p:nvPicPr>
          <p:cNvPr id="219138" name="Picture 2" descr="MV Sport"/>
          <p:cNvPicPr>
            <a:picLocks noChangeAspect="1" noChangeArrowheads="1"/>
          </p:cNvPicPr>
          <p:nvPr/>
        </p:nvPicPr>
        <p:blipFill>
          <a:blip r:embed="rId3" cstate="print"/>
          <a:srcRect/>
          <a:stretch>
            <a:fillRect/>
          </a:stretch>
        </p:blipFill>
        <p:spPr bwMode="auto">
          <a:xfrm>
            <a:off x="228600" y="228600"/>
            <a:ext cx="1524000" cy="1420093"/>
          </a:xfrm>
          <a:prstGeom prst="rect">
            <a:avLst/>
          </a:prstGeom>
          <a:noFill/>
        </p:spPr>
      </p:pic>
      <p:pic>
        <p:nvPicPr>
          <p:cNvPr id="219140" name="Picture 4" descr="G155TEAM"/>
          <p:cNvPicPr>
            <a:picLocks noChangeAspect="1" noChangeArrowheads="1"/>
          </p:cNvPicPr>
          <p:nvPr/>
        </p:nvPicPr>
        <p:blipFill>
          <a:blip r:embed="rId4" cstate="print"/>
          <a:srcRect/>
          <a:stretch>
            <a:fillRect/>
          </a:stretch>
        </p:blipFill>
        <p:spPr bwMode="auto">
          <a:xfrm>
            <a:off x="5867400" y="2362200"/>
            <a:ext cx="1600200" cy="1600200"/>
          </a:xfrm>
          <a:prstGeom prst="rect">
            <a:avLst/>
          </a:prstGeom>
          <a:noFill/>
        </p:spPr>
      </p:pic>
      <p:pic>
        <p:nvPicPr>
          <p:cNvPr id="219144" name="Picture 8" descr="G1555"/>
          <p:cNvPicPr>
            <a:picLocks noChangeAspect="1" noChangeArrowheads="1"/>
          </p:cNvPicPr>
          <p:nvPr/>
        </p:nvPicPr>
        <p:blipFill>
          <a:blip r:embed="rId5" cstate="print"/>
          <a:srcRect/>
          <a:stretch>
            <a:fillRect/>
          </a:stretch>
        </p:blipFill>
        <p:spPr bwMode="auto">
          <a:xfrm>
            <a:off x="6858000" y="3505200"/>
            <a:ext cx="1981200" cy="1981200"/>
          </a:xfrm>
          <a:prstGeom prst="rect">
            <a:avLst/>
          </a:prstGeom>
          <a:noFill/>
        </p:spPr>
      </p:pic>
      <p:pic>
        <p:nvPicPr>
          <p:cNvPr id="219146" name="Picture 10" descr="GP362"/>
          <p:cNvPicPr>
            <a:picLocks noChangeAspect="1" noChangeArrowheads="1"/>
          </p:cNvPicPr>
          <p:nvPr/>
        </p:nvPicPr>
        <p:blipFill>
          <a:blip r:embed="rId6" cstate="print"/>
          <a:srcRect/>
          <a:stretch>
            <a:fillRect/>
          </a:stretch>
        </p:blipFill>
        <p:spPr bwMode="auto">
          <a:xfrm>
            <a:off x="4648200" y="4191000"/>
            <a:ext cx="1673225" cy="1673225"/>
          </a:xfrm>
          <a:prstGeom prst="rect">
            <a:avLst/>
          </a:prstGeom>
          <a:noFill/>
        </p:spPr>
      </p:pic>
    </p:spTree>
    <p:extLst>
      <p:ext uri="{BB962C8B-B14F-4D97-AF65-F5344CB8AC3E}">
        <p14:creationId xmlns:p14="http://schemas.microsoft.com/office/powerpoint/2010/main" val="2424115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3"/>
          <p:cNvSpPr>
            <a:spLocks noGrp="1" noChangeArrowheads="1"/>
          </p:cNvSpPr>
          <p:nvPr>
            <p:ph type="body" idx="4294967295"/>
          </p:nvPr>
        </p:nvSpPr>
        <p:spPr>
          <a:xfrm>
            <a:off x="0" y="1828800"/>
            <a:ext cx="9144000" cy="5029200"/>
          </a:xfrm>
        </p:spPr>
        <p:txBody>
          <a:bodyPr/>
          <a:lstStyle/>
          <a:p>
            <a:pPr>
              <a:buFontTx/>
              <a:buChar char="-"/>
            </a:pPr>
            <a:r>
              <a:rPr lang="en-US" dirty="0"/>
              <a:t>Exclusive low prices &amp; customizations!</a:t>
            </a:r>
          </a:p>
          <a:p>
            <a:pPr>
              <a:buFontTx/>
              <a:buChar char="-"/>
            </a:pPr>
            <a:endParaRPr lang="en-US" sz="1800" dirty="0"/>
          </a:p>
          <a:p>
            <a:pPr>
              <a:buFontTx/>
              <a:buChar char="-"/>
            </a:pPr>
            <a:r>
              <a:rPr lang="en-US" dirty="0"/>
              <a:t>Early Order Discounts</a:t>
            </a:r>
          </a:p>
          <a:p>
            <a:pPr>
              <a:buFontTx/>
              <a:buChar char="-"/>
            </a:pPr>
            <a:endParaRPr lang="en-US" sz="1800" dirty="0"/>
          </a:p>
          <a:p>
            <a:pPr>
              <a:buFontTx/>
              <a:buChar char="-"/>
            </a:pPr>
            <a:r>
              <a:rPr lang="en-US" dirty="0"/>
              <a:t>Free NCBBA shield included</a:t>
            </a:r>
          </a:p>
          <a:p>
            <a:pPr>
              <a:buFontTx/>
              <a:buChar char="-"/>
            </a:pPr>
            <a:endParaRPr lang="en-US" sz="2000" dirty="0"/>
          </a:p>
          <a:p>
            <a:pPr>
              <a:buNone/>
            </a:pPr>
            <a:r>
              <a:rPr lang="en-US" dirty="0"/>
              <a:t>- Contact – Felicia Battaglia</a:t>
            </a:r>
          </a:p>
          <a:p>
            <a:pPr lvl="4">
              <a:buFontTx/>
              <a:buChar char="o"/>
            </a:pPr>
            <a:r>
              <a:rPr lang="en-US" sz="2800" dirty="0"/>
              <a:t>Felicia.Battaglia@CollClubSports.com</a:t>
            </a:r>
          </a:p>
          <a:p>
            <a:pPr lvl="4">
              <a:buFontTx/>
              <a:buChar char="o"/>
            </a:pPr>
            <a:r>
              <a:rPr lang="en-US" sz="2800" dirty="0"/>
              <a:t>412-910-4538</a:t>
            </a:r>
          </a:p>
        </p:txBody>
      </p:sp>
      <p:pic>
        <p:nvPicPr>
          <p:cNvPr id="7" name="Picture 3" descr="NCBBA Logo.png"/>
          <p:cNvPicPr>
            <a:picLocks noChangeAspect="1"/>
          </p:cNvPicPr>
          <p:nvPr/>
        </p:nvPicPr>
        <p:blipFill>
          <a:blip r:embed="rId2" cstate="print"/>
          <a:srcRect/>
          <a:stretch>
            <a:fillRect/>
          </a:stretch>
        </p:blipFill>
        <p:spPr bwMode="auto">
          <a:xfrm>
            <a:off x="7620000" y="152400"/>
            <a:ext cx="1524000" cy="1524000"/>
          </a:xfrm>
          <a:prstGeom prst="rect">
            <a:avLst/>
          </a:prstGeom>
          <a:noFill/>
          <a:ln w="9525">
            <a:noFill/>
            <a:miter lim="800000"/>
            <a:headEnd/>
            <a:tailEnd/>
          </a:ln>
        </p:spPr>
      </p:pic>
      <p:pic>
        <p:nvPicPr>
          <p:cNvPr id="218116" name="Picture 4" descr="GB404 Realtree Boonie"/>
          <p:cNvPicPr>
            <a:picLocks noChangeAspect="1" noChangeArrowheads="1"/>
          </p:cNvPicPr>
          <p:nvPr/>
        </p:nvPicPr>
        <p:blipFill>
          <a:blip r:embed="rId3" cstate="print"/>
          <a:srcRect/>
          <a:stretch>
            <a:fillRect/>
          </a:stretch>
        </p:blipFill>
        <p:spPr bwMode="auto">
          <a:xfrm>
            <a:off x="6096000" y="2590800"/>
            <a:ext cx="2362200" cy="2362200"/>
          </a:xfrm>
          <a:prstGeom prst="rect">
            <a:avLst/>
          </a:prstGeom>
          <a:noFill/>
        </p:spPr>
      </p:pic>
      <p:pic>
        <p:nvPicPr>
          <p:cNvPr id="6" name="Picture 2" descr="MV Sport"/>
          <p:cNvPicPr>
            <a:picLocks noChangeAspect="1" noChangeArrowheads="1"/>
          </p:cNvPicPr>
          <p:nvPr/>
        </p:nvPicPr>
        <p:blipFill>
          <a:blip r:embed="rId4" cstate="print"/>
          <a:srcRect/>
          <a:stretch>
            <a:fillRect/>
          </a:stretch>
        </p:blipFill>
        <p:spPr bwMode="auto">
          <a:xfrm>
            <a:off x="228600" y="228600"/>
            <a:ext cx="1524000" cy="1420093"/>
          </a:xfrm>
          <a:prstGeom prst="rect">
            <a:avLst/>
          </a:prstGeom>
          <a:noFill/>
        </p:spPr>
      </p:pic>
    </p:spTree>
    <p:extLst>
      <p:ext uri="{BB962C8B-B14F-4D97-AF65-F5344CB8AC3E}">
        <p14:creationId xmlns:p14="http://schemas.microsoft.com/office/powerpoint/2010/main" val="1388072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Autofit/>
          </a:bodyPr>
          <a:lstStyle/>
          <a:p>
            <a:pPr>
              <a:spcBef>
                <a:spcPct val="50000"/>
              </a:spcBef>
            </a:pPr>
            <a:r>
              <a:rPr lang="en-US" sz="5400" b="1" dirty="0">
                <a:solidFill>
                  <a:srgbClr val="FF9900"/>
                </a:solidFill>
              </a:rPr>
              <a:t>Amanda Lam </a:t>
            </a:r>
            <a:br>
              <a:rPr lang="en-US" sz="5400" dirty="0">
                <a:solidFill>
                  <a:srgbClr val="FF9900"/>
                </a:solidFill>
              </a:rPr>
            </a:br>
            <a:r>
              <a:rPr lang="en-US" sz="4800" b="1" dirty="0">
                <a:solidFill>
                  <a:schemeClr val="tx1"/>
                </a:solidFill>
              </a:rPr>
              <a:t>Rawlings Sponsor Account Manager</a:t>
            </a:r>
          </a:p>
        </p:txBody>
      </p:sp>
      <p:sp>
        <p:nvSpPr>
          <p:cNvPr id="3" name="Subtitle 2"/>
          <p:cNvSpPr>
            <a:spLocks noGrp="1"/>
          </p:cNvSpPr>
          <p:nvPr>
            <p:ph type="subTitle" idx="1"/>
          </p:nvPr>
        </p:nvSpPr>
        <p:spPr>
          <a:xfrm>
            <a:off x="609600" y="5486400"/>
            <a:ext cx="7924800" cy="1143000"/>
          </a:xfrm>
        </p:spPr>
        <p:txBody>
          <a:bodyPr>
            <a:noAutofit/>
          </a:bodyPr>
          <a:lstStyle/>
          <a:p>
            <a:r>
              <a:rPr lang="en-US" b="1" dirty="0">
                <a:solidFill>
                  <a:schemeClr val="accent6"/>
                </a:solidFill>
              </a:rPr>
              <a:t>Amanda.Lam@CollClubSports.com</a:t>
            </a:r>
          </a:p>
          <a:p>
            <a:r>
              <a:rPr lang="en-US" b="1" dirty="0">
                <a:solidFill>
                  <a:schemeClr val="tx1"/>
                </a:solidFill>
              </a:rPr>
              <a:t>412-321-8440 x 111</a:t>
            </a:r>
          </a:p>
        </p:txBody>
      </p:sp>
      <p:pic>
        <p:nvPicPr>
          <p:cNvPr id="6" name="Picture 3" descr="NCBBA Logo.png"/>
          <p:cNvPicPr>
            <a:picLocks noChangeAspect="1"/>
          </p:cNvPicPr>
          <p:nvPr/>
        </p:nvPicPr>
        <p:blipFill>
          <a:blip r:embed="rId2" cstate="print"/>
          <a:srcRect/>
          <a:stretch>
            <a:fillRect/>
          </a:stretch>
        </p:blipFill>
        <p:spPr bwMode="auto">
          <a:xfrm>
            <a:off x="4648200" y="2667000"/>
            <a:ext cx="2590800" cy="2590800"/>
          </a:xfrm>
          <a:prstGeom prst="rect">
            <a:avLst/>
          </a:prstGeom>
          <a:noFill/>
          <a:ln w="9525">
            <a:noFill/>
            <a:miter lim="800000"/>
            <a:headEnd/>
            <a:tailEnd/>
          </a:ln>
        </p:spPr>
      </p:pic>
      <p:pic>
        <p:nvPicPr>
          <p:cNvPr id="5" name="Picture 4">
            <a:extLst>
              <a:ext uri="{FF2B5EF4-FFF2-40B4-BE49-F238E27FC236}">
                <a16:creationId xmlns:a16="http://schemas.microsoft.com/office/drawing/2014/main" id="{CE233907-EC41-4438-982E-2CCE94DA4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090862"/>
            <a:ext cx="2628900" cy="1743075"/>
          </a:xfrm>
          <a:prstGeom prst="rect">
            <a:avLst/>
          </a:prstGeom>
        </p:spPr>
      </p:pic>
    </p:spTree>
    <p:extLst>
      <p:ext uri="{BB962C8B-B14F-4D97-AF65-F5344CB8AC3E}">
        <p14:creationId xmlns:p14="http://schemas.microsoft.com/office/powerpoint/2010/main" val="2978149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body" idx="1"/>
          </p:nvPr>
        </p:nvSpPr>
        <p:spPr>
          <a:xfrm>
            <a:off x="0" y="762000"/>
            <a:ext cx="9144000" cy="5791200"/>
          </a:xfrm>
        </p:spPr>
        <p:txBody>
          <a:bodyPr/>
          <a:lstStyle/>
          <a:p>
            <a:pPr eaLnBrk="1" hangingPunct="1">
              <a:lnSpc>
                <a:spcPct val="90000"/>
              </a:lnSpc>
              <a:buFontTx/>
              <a:buNone/>
            </a:pPr>
            <a:endParaRPr lang="en-US" dirty="0"/>
          </a:p>
          <a:p>
            <a:pPr eaLnBrk="1" hangingPunct="1">
              <a:lnSpc>
                <a:spcPct val="90000"/>
              </a:lnSpc>
              <a:buFontTx/>
              <a:buNone/>
            </a:pPr>
            <a:endParaRPr lang="en-US" dirty="0"/>
          </a:p>
          <a:p>
            <a:pPr algn="ctr" eaLnBrk="1" hangingPunct="1">
              <a:lnSpc>
                <a:spcPct val="90000"/>
              </a:lnSpc>
              <a:buFontTx/>
              <a:buNone/>
            </a:pPr>
            <a:r>
              <a:rPr lang="en-US" b="1" u="sng" dirty="0"/>
              <a:t>The Official Basketball of the NCBBA</a:t>
            </a:r>
            <a:r>
              <a:rPr lang="en-US" sz="2400" dirty="0"/>
              <a:t> </a:t>
            </a:r>
          </a:p>
          <a:p>
            <a:pPr marL="457200" lvl="1" indent="0" eaLnBrk="1" hangingPunct="1">
              <a:lnSpc>
                <a:spcPct val="90000"/>
              </a:lnSpc>
              <a:buNone/>
            </a:pPr>
            <a:endParaRPr lang="en-US" sz="2400" dirty="0"/>
          </a:p>
          <a:p>
            <a:pPr lvl="1" eaLnBrk="1" hangingPunct="1">
              <a:lnSpc>
                <a:spcPct val="150000"/>
              </a:lnSpc>
            </a:pPr>
            <a:r>
              <a:rPr lang="en-US" sz="2400" dirty="0"/>
              <a:t>Each NCBBA member team will receive </a:t>
            </a:r>
            <a:r>
              <a:rPr lang="en-US" sz="2400" b="1" dirty="0"/>
              <a:t>3 Official NCBBA Rawlings basketballs FREE of charge. </a:t>
            </a:r>
          </a:p>
          <a:p>
            <a:pPr lvl="1" eaLnBrk="1" hangingPunct="1">
              <a:lnSpc>
                <a:spcPct val="150000"/>
              </a:lnSpc>
            </a:pPr>
            <a:r>
              <a:rPr lang="en-US" sz="2400" dirty="0"/>
              <a:t>Each basketball will have the official                                   NCBBA artwork.</a:t>
            </a:r>
          </a:p>
          <a:p>
            <a:pPr lvl="1" eaLnBrk="1" hangingPunct="1">
              <a:lnSpc>
                <a:spcPct val="150000"/>
              </a:lnSpc>
            </a:pPr>
            <a:r>
              <a:rPr lang="en-US" sz="2400" dirty="0"/>
              <a:t>ONLY RAWLINGS basketballs are legal for Conference Games.</a:t>
            </a:r>
          </a:p>
          <a:p>
            <a:pPr lvl="1" eaLnBrk="1" hangingPunct="1">
              <a:lnSpc>
                <a:spcPct val="90000"/>
              </a:lnSpc>
            </a:pPr>
            <a:endParaRPr lang="en-US" sz="2400" b="1" dirty="0"/>
          </a:p>
          <a:p>
            <a:pPr marL="457200" lvl="1" indent="0" eaLnBrk="1" hangingPunct="1">
              <a:lnSpc>
                <a:spcPct val="90000"/>
              </a:lnSpc>
              <a:buNone/>
            </a:pPr>
            <a:endParaRPr lang="en-US" sz="1800" dirty="0"/>
          </a:p>
          <a:p>
            <a:pPr lvl="1" eaLnBrk="1" hangingPunct="1">
              <a:lnSpc>
                <a:spcPct val="90000"/>
              </a:lnSpc>
            </a:pPr>
            <a:endParaRPr lang="en-US" sz="2400" dirty="0"/>
          </a:p>
        </p:txBody>
      </p:sp>
      <p:pic>
        <p:nvPicPr>
          <p:cNvPr id="8" name="Picture 3" descr="NCBBA Logo.png"/>
          <p:cNvPicPr>
            <a:picLocks noChangeAspect="1"/>
          </p:cNvPicPr>
          <p:nvPr/>
        </p:nvPicPr>
        <p:blipFill>
          <a:blip r:embed="rId2" cstate="print"/>
          <a:srcRect/>
          <a:stretch>
            <a:fillRect/>
          </a:stretch>
        </p:blipFill>
        <p:spPr bwMode="auto">
          <a:xfrm>
            <a:off x="7620000" y="152400"/>
            <a:ext cx="1524000" cy="1524000"/>
          </a:xfrm>
          <a:prstGeom prst="rect">
            <a:avLst/>
          </a:prstGeom>
          <a:noFill/>
          <a:ln w="9525">
            <a:noFill/>
            <a:miter lim="800000"/>
            <a:headEnd/>
            <a:tailEnd/>
          </a:ln>
        </p:spPr>
      </p:pic>
      <p:pic>
        <p:nvPicPr>
          <p:cNvPr id="6" name="Picture 5">
            <a:extLst>
              <a:ext uri="{FF2B5EF4-FFF2-40B4-BE49-F238E27FC236}">
                <a16:creationId xmlns:a16="http://schemas.microsoft.com/office/drawing/2014/main" id="{866892AE-E9B6-436F-AFC0-1F9D2703C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3867"/>
            <a:ext cx="2438400" cy="1414670"/>
          </a:xfrm>
          <a:prstGeom prst="rect">
            <a:avLst/>
          </a:prstGeom>
        </p:spPr>
      </p:pic>
    </p:spTree>
    <p:extLst>
      <p:ext uri="{BB962C8B-B14F-4D97-AF65-F5344CB8AC3E}">
        <p14:creationId xmlns:p14="http://schemas.microsoft.com/office/powerpoint/2010/main" val="1425840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body" idx="1"/>
          </p:nvPr>
        </p:nvSpPr>
        <p:spPr>
          <a:xfrm>
            <a:off x="0" y="1524000"/>
            <a:ext cx="8686800" cy="5029200"/>
          </a:xfrm>
        </p:spPr>
        <p:txBody>
          <a:bodyPr/>
          <a:lstStyle/>
          <a:p>
            <a:pPr marL="914400" lvl="2" indent="0" eaLnBrk="1" hangingPunct="1">
              <a:lnSpc>
                <a:spcPct val="90000"/>
              </a:lnSpc>
              <a:buNone/>
            </a:pPr>
            <a:endParaRPr lang="en-US" sz="2800" dirty="0"/>
          </a:p>
          <a:p>
            <a:pPr lvl="2" eaLnBrk="1" hangingPunct="1">
              <a:lnSpc>
                <a:spcPct val="90000"/>
              </a:lnSpc>
            </a:pPr>
            <a:r>
              <a:rPr lang="en-US" sz="2800" dirty="0"/>
              <a:t>Teams will receive equipment forms via email prior to the season to go about receiving their basketballs. </a:t>
            </a:r>
          </a:p>
          <a:p>
            <a:pPr lvl="3" eaLnBrk="1" hangingPunct="1">
              <a:lnSpc>
                <a:spcPct val="90000"/>
              </a:lnSpc>
            </a:pPr>
            <a:r>
              <a:rPr lang="en-US" sz="2400" dirty="0"/>
              <a:t>Institution Name</a:t>
            </a:r>
          </a:p>
          <a:p>
            <a:pPr lvl="3" eaLnBrk="1" hangingPunct="1">
              <a:lnSpc>
                <a:spcPct val="90000"/>
              </a:lnSpc>
            </a:pPr>
            <a:r>
              <a:rPr lang="en-US" sz="2400" dirty="0"/>
              <a:t>Name on Order</a:t>
            </a:r>
          </a:p>
          <a:p>
            <a:pPr lvl="3" eaLnBrk="1" hangingPunct="1">
              <a:lnSpc>
                <a:spcPct val="90000"/>
              </a:lnSpc>
            </a:pPr>
            <a:r>
              <a:rPr lang="en-US" sz="2400" dirty="0"/>
              <a:t>Address</a:t>
            </a:r>
          </a:p>
          <a:p>
            <a:pPr lvl="3" eaLnBrk="1" hangingPunct="1">
              <a:lnSpc>
                <a:spcPct val="90000"/>
              </a:lnSpc>
            </a:pPr>
            <a:r>
              <a:rPr lang="en-US" sz="2400" dirty="0"/>
              <a:t>City, State, Zip code</a:t>
            </a:r>
          </a:p>
          <a:p>
            <a:pPr lvl="3" eaLnBrk="1" hangingPunct="1">
              <a:lnSpc>
                <a:spcPct val="90000"/>
              </a:lnSpc>
            </a:pPr>
            <a:endParaRPr lang="en-US" sz="2400" dirty="0"/>
          </a:p>
          <a:p>
            <a:pPr lvl="2" eaLnBrk="1" hangingPunct="1">
              <a:lnSpc>
                <a:spcPct val="90000"/>
              </a:lnSpc>
            </a:pPr>
            <a:r>
              <a:rPr lang="en-US" sz="2800" dirty="0"/>
              <a:t>Recommendation:  use an ON-CAMPUS ADDRESS for basketballs shipment</a:t>
            </a:r>
          </a:p>
          <a:p>
            <a:pPr lvl="2" eaLnBrk="1" hangingPunct="1">
              <a:lnSpc>
                <a:spcPct val="90000"/>
              </a:lnSpc>
            </a:pPr>
            <a:endParaRPr lang="en-US" sz="2800" dirty="0"/>
          </a:p>
          <a:p>
            <a:pPr marL="914400" lvl="2" indent="0" eaLnBrk="1" hangingPunct="1">
              <a:lnSpc>
                <a:spcPct val="90000"/>
              </a:lnSpc>
              <a:buNone/>
            </a:pPr>
            <a:endParaRPr lang="en-US" sz="2800" dirty="0"/>
          </a:p>
        </p:txBody>
      </p:sp>
      <p:sp>
        <p:nvSpPr>
          <p:cNvPr id="18227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spcBef>
                <a:spcPct val="20000"/>
              </a:spcBef>
            </a:pPr>
            <a:endParaRPr lang="en-US"/>
          </a:p>
        </p:txBody>
      </p:sp>
      <p:pic>
        <p:nvPicPr>
          <p:cNvPr id="7" name="Picture 3" descr="NCBBA Logo.png"/>
          <p:cNvPicPr>
            <a:picLocks noChangeAspect="1"/>
          </p:cNvPicPr>
          <p:nvPr/>
        </p:nvPicPr>
        <p:blipFill>
          <a:blip r:embed="rId2" cstate="print"/>
          <a:srcRect/>
          <a:stretch>
            <a:fillRect/>
          </a:stretch>
        </p:blipFill>
        <p:spPr bwMode="auto">
          <a:xfrm>
            <a:off x="7620000" y="152400"/>
            <a:ext cx="1524000" cy="1524000"/>
          </a:xfrm>
          <a:prstGeom prst="rect">
            <a:avLst/>
          </a:prstGeom>
          <a:noFill/>
          <a:ln w="9525">
            <a:noFill/>
            <a:miter lim="800000"/>
            <a:headEnd/>
            <a:tailEnd/>
          </a:ln>
        </p:spPr>
      </p:pic>
      <p:pic>
        <p:nvPicPr>
          <p:cNvPr id="6" name="Picture 5">
            <a:extLst>
              <a:ext uri="{FF2B5EF4-FFF2-40B4-BE49-F238E27FC236}">
                <a16:creationId xmlns:a16="http://schemas.microsoft.com/office/drawing/2014/main" id="{623DBC20-6084-4E18-9C98-7163E24E2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07065"/>
            <a:ext cx="2590800" cy="1414670"/>
          </a:xfrm>
          <a:prstGeom prst="rect">
            <a:avLst/>
          </a:prstGeom>
        </p:spPr>
      </p:pic>
    </p:spTree>
    <p:extLst>
      <p:ext uri="{BB962C8B-B14F-4D97-AF65-F5344CB8AC3E}">
        <p14:creationId xmlns:p14="http://schemas.microsoft.com/office/powerpoint/2010/main" val="584739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2590800"/>
          </a:xfrm>
        </p:spPr>
        <p:txBody>
          <a:bodyPr>
            <a:noAutofit/>
          </a:bodyPr>
          <a:lstStyle/>
          <a:p>
            <a:pPr>
              <a:spcBef>
                <a:spcPct val="50000"/>
              </a:spcBef>
            </a:pPr>
            <a:r>
              <a:rPr lang="en-US" sz="5400" b="1" dirty="0">
                <a:solidFill>
                  <a:srgbClr val="FF9900"/>
                </a:solidFill>
              </a:rPr>
              <a:t>Eric </a:t>
            </a:r>
            <a:r>
              <a:rPr lang="en-US" sz="5400" b="1" dirty="0" err="1">
                <a:solidFill>
                  <a:srgbClr val="FF9900"/>
                </a:solidFill>
              </a:rPr>
              <a:t>Curitore</a:t>
            </a:r>
            <a:br>
              <a:rPr lang="en-US" sz="5400" dirty="0">
                <a:solidFill>
                  <a:srgbClr val="FF9900"/>
                </a:solidFill>
              </a:rPr>
            </a:br>
            <a:r>
              <a:rPr lang="en-US" sz="4800" b="1" dirty="0" err="1">
                <a:solidFill>
                  <a:schemeClr val="tx1"/>
                </a:solidFill>
              </a:rPr>
              <a:t>Tytan</a:t>
            </a:r>
            <a:r>
              <a:rPr lang="en-US" sz="4800" b="1" dirty="0">
                <a:solidFill>
                  <a:schemeClr val="tx1"/>
                </a:solidFill>
              </a:rPr>
              <a:t> Athletics</a:t>
            </a:r>
            <a:br>
              <a:rPr lang="en-US" sz="4800" b="1" dirty="0">
                <a:solidFill>
                  <a:schemeClr val="tx1"/>
                </a:solidFill>
              </a:rPr>
            </a:br>
            <a:r>
              <a:rPr lang="en-US" sz="4800" b="1" dirty="0">
                <a:solidFill>
                  <a:schemeClr val="tx1"/>
                </a:solidFill>
              </a:rPr>
              <a:t>Sponsor Account Manager</a:t>
            </a:r>
          </a:p>
        </p:txBody>
      </p:sp>
      <p:sp>
        <p:nvSpPr>
          <p:cNvPr id="3" name="Subtitle 2"/>
          <p:cNvSpPr>
            <a:spLocks noGrp="1"/>
          </p:cNvSpPr>
          <p:nvPr>
            <p:ph type="subTitle" idx="1"/>
          </p:nvPr>
        </p:nvSpPr>
        <p:spPr>
          <a:xfrm>
            <a:off x="609600" y="5486400"/>
            <a:ext cx="7924800" cy="1143000"/>
          </a:xfrm>
        </p:spPr>
        <p:txBody>
          <a:bodyPr>
            <a:noAutofit/>
          </a:bodyPr>
          <a:lstStyle/>
          <a:p>
            <a:r>
              <a:rPr lang="en-US" b="1" dirty="0">
                <a:solidFill>
                  <a:schemeClr val="accent6"/>
                </a:solidFill>
              </a:rPr>
              <a:t>Eric.Curitore@CollClubSports.com</a:t>
            </a:r>
          </a:p>
          <a:p>
            <a:r>
              <a:rPr lang="en-US" b="1" dirty="0">
                <a:solidFill>
                  <a:schemeClr val="tx1"/>
                </a:solidFill>
              </a:rPr>
              <a:t>412-321-8440 x 101</a:t>
            </a:r>
          </a:p>
        </p:txBody>
      </p:sp>
      <p:pic>
        <p:nvPicPr>
          <p:cNvPr id="6" name="Picture 3" descr="NCBBA Logo.png"/>
          <p:cNvPicPr>
            <a:picLocks noChangeAspect="1"/>
          </p:cNvPicPr>
          <p:nvPr/>
        </p:nvPicPr>
        <p:blipFill>
          <a:blip r:embed="rId2" cstate="print"/>
          <a:srcRect/>
          <a:stretch>
            <a:fillRect/>
          </a:stretch>
        </p:blipFill>
        <p:spPr bwMode="auto">
          <a:xfrm>
            <a:off x="4648200" y="2667000"/>
            <a:ext cx="2590800" cy="2590800"/>
          </a:xfrm>
          <a:prstGeom prst="rect">
            <a:avLst/>
          </a:prstGeom>
          <a:noFill/>
          <a:ln w="9525">
            <a:noFill/>
            <a:miter lim="800000"/>
            <a:headEnd/>
            <a:tailEnd/>
          </a:ln>
        </p:spPr>
      </p:pic>
      <p:pic>
        <p:nvPicPr>
          <p:cNvPr id="5" name="Picture 4">
            <a:extLst>
              <a:ext uri="{FF2B5EF4-FFF2-40B4-BE49-F238E27FC236}">
                <a16:creationId xmlns:a16="http://schemas.microsoft.com/office/drawing/2014/main" id="{0376F22F-705A-4471-A209-9D6474930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00" y="3237803"/>
            <a:ext cx="3962400" cy="1455701"/>
          </a:xfrm>
          <a:prstGeom prst="rect">
            <a:avLst/>
          </a:prstGeom>
        </p:spPr>
      </p:pic>
    </p:spTree>
    <p:extLst>
      <p:ext uri="{BB962C8B-B14F-4D97-AF65-F5344CB8AC3E}">
        <p14:creationId xmlns:p14="http://schemas.microsoft.com/office/powerpoint/2010/main" val="427461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0" y="1752600"/>
            <a:ext cx="9144000" cy="850772"/>
          </a:xfrm>
        </p:spPr>
        <p:txBody>
          <a:bodyPr>
            <a:noAutofit/>
          </a:bodyPr>
          <a:lstStyle/>
          <a:p>
            <a:pPr marL="0" indent="0" algn="ctr" eaLnBrk="1" hangingPunct="1">
              <a:buNone/>
            </a:pPr>
            <a:r>
              <a:rPr lang="en-US" sz="2400" b="1" kern="1200" dirty="0" err="1">
                <a:solidFill>
                  <a:srgbClr val="FF0000"/>
                </a:solidFill>
                <a:latin typeface="Times New Roman" pitchFamily="18" charset="0"/>
                <a:cs typeface="Arial" charset="0"/>
              </a:rPr>
              <a:t>Tytan</a:t>
            </a:r>
            <a:r>
              <a:rPr lang="en-US" sz="2400" b="1" kern="1200" dirty="0">
                <a:solidFill>
                  <a:srgbClr val="FF0000"/>
                </a:solidFill>
                <a:latin typeface="Times New Roman" pitchFamily="18" charset="0"/>
                <a:cs typeface="Arial" charset="0"/>
              </a:rPr>
              <a:t> Athletics offers exclusive prices on all stock &amp; custom Uniforms EXCLUSIVELY to NCBBA teams!</a:t>
            </a:r>
          </a:p>
          <a:p>
            <a:pPr marL="0" indent="0" algn="ctr" eaLnBrk="1" hangingPunct="1">
              <a:buNone/>
            </a:pPr>
            <a:endParaRPr lang="en-US" sz="2400" b="1" kern="1200" dirty="0">
              <a:solidFill>
                <a:srgbClr val="FF0000"/>
              </a:solidFill>
              <a:latin typeface="Times New Roman" pitchFamily="18" charset="0"/>
              <a:cs typeface="Arial" charset="0"/>
            </a:endParaRPr>
          </a:p>
          <a:p>
            <a:pPr marL="0" indent="0" algn="ctr" eaLnBrk="1" hangingPunct="1">
              <a:buNone/>
            </a:pPr>
            <a:endParaRPr lang="en-US" sz="2400" b="1" kern="1200" dirty="0">
              <a:solidFill>
                <a:srgbClr val="FF0000"/>
              </a:solidFill>
              <a:latin typeface="Times New Roman" pitchFamily="18" charset="0"/>
              <a:cs typeface="Arial" charset="0"/>
            </a:endParaRPr>
          </a:p>
        </p:txBody>
      </p:sp>
      <p:sp>
        <p:nvSpPr>
          <p:cNvPr id="15" name="TextBox 14"/>
          <p:cNvSpPr txBox="1"/>
          <p:nvPr/>
        </p:nvSpPr>
        <p:spPr>
          <a:xfrm>
            <a:off x="-76200" y="2058627"/>
            <a:ext cx="9144000" cy="3600986"/>
          </a:xfrm>
          <a:prstGeom prst="rect">
            <a:avLst/>
          </a:prstGeom>
          <a:noFill/>
        </p:spPr>
        <p:txBody>
          <a:bodyPr wrap="square" rtlCol="0">
            <a:spAutoFit/>
          </a:bodyPr>
          <a:lstStyle/>
          <a:p>
            <a:pPr lvl="3" algn="l" eaLnBrk="0" hangingPunct="0">
              <a:spcBef>
                <a:spcPts val="0"/>
              </a:spcBef>
              <a:spcAft>
                <a:spcPts val="1800"/>
              </a:spcAft>
            </a:pPr>
            <a:endParaRPr lang="en-US" sz="2800" dirty="0">
              <a:solidFill>
                <a:schemeClr val="tx1"/>
              </a:solidFill>
              <a:latin typeface="+mn-lt"/>
            </a:endParaRPr>
          </a:p>
          <a:p>
            <a:pPr marL="914400" lvl="1" indent="-457200" algn="l" eaLnBrk="0" hangingPunct="0">
              <a:spcBef>
                <a:spcPts val="0"/>
              </a:spcBef>
              <a:spcAft>
                <a:spcPts val="1800"/>
              </a:spcAft>
              <a:buFont typeface="Arial" panose="020B0604020202020204" pitchFamily="34" charset="0"/>
              <a:buChar char="•"/>
            </a:pPr>
            <a:r>
              <a:rPr lang="en-US" sz="2800" dirty="0">
                <a:solidFill>
                  <a:schemeClr val="tx1"/>
                </a:solidFill>
                <a:latin typeface="+mn-lt"/>
              </a:rPr>
              <a:t>Fully customizable options</a:t>
            </a:r>
          </a:p>
          <a:p>
            <a:pPr marL="914400" lvl="1" indent="-457200" algn="l" eaLnBrk="0" hangingPunct="0">
              <a:spcBef>
                <a:spcPts val="0"/>
              </a:spcBef>
              <a:spcAft>
                <a:spcPts val="1800"/>
              </a:spcAft>
              <a:buFont typeface="Arial" panose="020B0604020202020204" pitchFamily="34" charset="0"/>
              <a:buChar char="•"/>
            </a:pPr>
            <a:r>
              <a:rPr lang="en-US" sz="2800" dirty="0">
                <a:solidFill>
                  <a:schemeClr val="tx1"/>
                </a:solidFill>
                <a:latin typeface="+mn-lt"/>
              </a:rPr>
              <a:t>4-5 Week Turn Around </a:t>
            </a:r>
          </a:p>
          <a:p>
            <a:pPr marL="914400" lvl="1" indent="-457200" algn="l" eaLnBrk="0" hangingPunct="0">
              <a:spcBef>
                <a:spcPts val="0"/>
              </a:spcBef>
              <a:spcAft>
                <a:spcPts val="1800"/>
              </a:spcAft>
              <a:buFont typeface="Arial" panose="020B0604020202020204" pitchFamily="34" charset="0"/>
              <a:buChar char="•"/>
            </a:pPr>
            <a:r>
              <a:rPr lang="en-US" sz="2800" dirty="0">
                <a:solidFill>
                  <a:schemeClr val="tx1"/>
                </a:solidFill>
                <a:latin typeface="+mn-lt"/>
              </a:rPr>
              <a:t>Each &amp; every jersey &amp; short garment will feature the NCBBA logo – FREE of charge</a:t>
            </a:r>
          </a:p>
          <a:p>
            <a:pPr marL="914400" lvl="1" indent="-457200" algn="l" eaLnBrk="0" hangingPunct="0">
              <a:spcBef>
                <a:spcPts val="0"/>
              </a:spcBef>
              <a:spcAft>
                <a:spcPts val="1800"/>
              </a:spcAft>
              <a:buFont typeface="Arial" panose="020B0604020202020204" pitchFamily="34" charset="0"/>
              <a:buChar char="•"/>
            </a:pPr>
            <a:r>
              <a:rPr lang="en-US" sz="2800" dirty="0">
                <a:solidFill>
                  <a:schemeClr val="tx1"/>
                </a:solidFill>
                <a:latin typeface="+mn-lt"/>
              </a:rPr>
              <a:t>Discounts Available!</a:t>
            </a:r>
          </a:p>
        </p:txBody>
      </p:sp>
      <p:sp>
        <p:nvSpPr>
          <p:cNvPr id="2" name="Rectangle 1"/>
          <p:cNvSpPr/>
          <p:nvPr/>
        </p:nvSpPr>
        <p:spPr>
          <a:xfrm>
            <a:off x="1738448" y="379683"/>
            <a:ext cx="5667103" cy="1015663"/>
          </a:xfrm>
          <a:prstGeom prst="rect">
            <a:avLst/>
          </a:prstGeom>
        </p:spPr>
        <p:txBody>
          <a:bodyPr wrap="square">
            <a:spAutoFit/>
          </a:bodyPr>
          <a:lstStyle/>
          <a:p>
            <a:pPr lvl="0" algn="ctr">
              <a:defRPr/>
            </a:pPr>
            <a:r>
              <a:rPr lang="en-US" sz="3000" dirty="0">
                <a:solidFill>
                  <a:srgbClr val="FF9900"/>
                </a:solidFill>
              </a:rPr>
              <a:t>Official Uniform Provider of the NCBBA</a:t>
            </a:r>
          </a:p>
        </p:txBody>
      </p:sp>
      <p:pic>
        <p:nvPicPr>
          <p:cNvPr id="8" name="Picture 3" descr="NCBBA Logo.png"/>
          <p:cNvPicPr>
            <a:picLocks noChangeAspect="1"/>
          </p:cNvPicPr>
          <p:nvPr/>
        </p:nvPicPr>
        <p:blipFill>
          <a:blip r:embed="rId2" cstate="print"/>
          <a:srcRect/>
          <a:stretch>
            <a:fillRect/>
          </a:stretch>
        </p:blipFill>
        <p:spPr bwMode="auto">
          <a:xfrm>
            <a:off x="7391400" y="90590"/>
            <a:ext cx="1593850" cy="1593850"/>
          </a:xfrm>
          <a:prstGeom prst="rect">
            <a:avLst/>
          </a:prstGeom>
          <a:noFill/>
          <a:ln w="9525">
            <a:noFill/>
            <a:miter lim="800000"/>
            <a:headEnd/>
            <a:tailEnd/>
          </a:ln>
        </p:spPr>
      </p:pic>
      <p:pic>
        <p:nvPicPr>
          <p:cNvPr id="4" name="Picture 3">
            <a:extLst>
              <a:ext uri="{FF2B5EF4-FFF2-40B4-BE49-F238E27FC236}">
                <a16:creationId xmlns:a16="http://schemas.microsoft.com/office/drawing/2014/main" id="{68D8C955-2F7B-4E7A-AFA1-1228DC9D0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49" y="379683"/>
            <a:ext cx="1771651" cy="650866"/>
          </a:xfrm>
          <a:prstGeom prst="rect">
            <a:avLst/>
          </a:prstGeom>
        </p:spPr>
      </p:pic>
      <p:pic>
        <p:nvPicPr>
          <p:cNvPr id="12" name="Picture 11">
            <a:extLst>
              <a:ext uri="{FF2B5EF4-FFF2-40B4-BE49-F238E27FC236}">
                <a16:creationId xmlns:a16="http://schemas.microsoft.com/office/drawing/2014/main" id="{3F539CC0-26EE-4074-9A49-38CE44C54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4280029"/>
            <a:ext cx="2785379" cy="2785379"/>
          </a:xfrm>
          <a:prstGeom prst="rect">
            <a:avLst/>
          </a:prstGeom>
        </p:spPr>
      </p:pic>
    </p:spTree>
    <p:extLst>
      <p:ext uri="{BB962C8B-B14F-4D97-AF65-F5344CB8AC3E}">
        <p14:creationId xmlns:p14="http://schemas.microsoft.com/office/powerpoint/2010/main" val="4002383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body" idx="1"/>
          </p:nvPr>
        </p:nvSpPr>
        <p:spPr>
          <a:xfrm>
            <a:off x="0" y="1143000"/>
            <a:ext cx="9123218" cy="5715000"/>
          </a:xfrm>
        </p:spPr>
        <p:txBody>
          <a:bodyPr/>
          <a:lstStyle/>
          <a:p>
            <a:pPr algn="ctr" eaLnBrk="1" hangingPunct="1">
              <a:spcBef>
                <a:spcPts val="600"/>
              </a:spcBef>
              <a:spcAft>
                <a:spcPts val="1200"/>
              </a:spcAft>
              <a:buFontTx/>
              <a:buNone/>
            </a:pPr>
            <a:r>
              <a:rPr lang="en-US" sz="4400" dirty="0">
                <a:solidFill>
                  <a:srgbClr val="FF9900"/>
                </a:solidFill>
              </a:rPr>
              <a:t>Agenda</a:t>
            </a:r>
          </a:p>
          <a:p>
            <a:pPr lvl="1" eaLnBrk="1" hangingPunct="1">
              <a:lnSpc>
                <a:spcPct val="90000"/>
              </a:lnSpc>
              <a:buFontTx/>
              <a:buChar char="•"/>
            </a:pPr>
            <a:r>
              <a:rPr lang="en-US" sz="2400" dirty="0"/>
              <a:t>What is </a:t>
            </a:r>
            <a:r>
              <a:rPr lang="en-US" sz="2400" dirty="0" err="1"/>
              <a:t>CollClubSports</a:t>
            </a:r>
            <a:r>
              <a:rPr lang="en-US" sz="2400" dirty="0"/>
              <a:t>?</a:t>
            </a:r>
          </a:p>
          <a:p>
            <a:pPr lvl="1" eaLnBrk="1" hangingPunct="1">
              <a:lnSpc>
                <a:spcPct val="90000"/>
              </a:lnSpc>
              <a:buFontTx/>
              <a:buChar char="•"/>
            </a:pPr>
            <a:r>
              <a:rPr lang="en-US" sz="2400" dirty="0"/>
              <a:t>Meet the NCBBA-W Staff</a:t>
            </a:r>
          </a:p>
          <a:p>
            <a:pPr lvl="1" eaLnBrk="1" hangingPunct="1">
              <a:lnSpc>
                <a:spcPct val="90000"/>
              </a:lnSpc>
              <a:buFontTx/>
              <a:buChar char="•"/>
            </a:pPr>
            <a:r>
              <a:rPr lang="en-US" sz="2400" dirty="0"/>
              <a:t>2024-2025 - Recap</a:t>
            </a:r>
          </a:p>
          <a:p>
            <a:pPr lvl="1" eaLnBrk="1" hangingPunct="1">
              <a:lnSpc>
                <a:spcPct val="90000"/>
              </a:lnSpc>
              <a:buFontTx/>
              <a:buChar char="•"/>
            </a:pPr>
            <a:r>
              <a:rPr lang="en-US" sz="2400" dirty="0"/>
              <a:t>2025-2026 – What’s to Come</a:t>
            </a:r>
          </a:p>
          <a:p>
            <a:pPr lvl="1" eaLnBrk="1" hangingPunct="1">
              <a:lnSpc>
                <a:spcPct val="90000"/>
              </a:lnSpc>
              <a:buFontTx/>
              <a:buChar char="•"/>
            </a:pPr>
            <a:r>
              <a:rPr lang="en-US" sz="2400" dirty="0"/>
              <a:t>Team Operations</a:t>
            </a:r>
          </a:p>
          <a:p>
            <a:pPr lvl="1" eaLnBrk="1" hangingPunct="1">
              <a:lnSpc>
                <a:spcPct val="90000"/>
              </a:lnSpc>
              <a:buFontTx/>
              <a:buChar char="•"/>
            </a:pPr>
            <a:r>
              <a:rPr lang="en-US" sz="2400" dirty="0"/>
              <a:t>Timetable</a:t>
            </a:r>
          </a:p>
          <a:p>
            <a:pPr lvl="1" eaLnBrk="1" hangingPunct="1">
              <a:lnSpc>
                <a:spcPct val="90000"/>
              </a:lnSpc>
              <a:buFontTx/>
              <a:buChar char="•"/>
            </a:pPr>
            <a:r>
              <a:rPr lang="en-US" sz="2400" dirty="0"/>
              <a:t>Sponsors &amp; Fundraising</a:t>
            </a:r>
          </a:p>
          <a:p>
            <a:pPr lvl="1" eaLnBrk="1" hangingPunct="1">
              <a:lnSpc>
                <a:spcPct val="90000"/>
              </a:lnSpc>
              <a:buFontTx/>
              <a:buChar char="•"/>
            </a:pPr>
            <a:r>
              <a:rPr lang="en-US" sz="2400" dirty="0"/>
              <a:t>Voting Ballot Procedures</a:t>
            </a:r>
          </a:p>
          <a:p>
            <a:pPr lvl="1" eaLnBrk="1" hangingPunct="1">
              <a:lnSpc>
                <a:spcPct val="90000"/>
              </a:lnSpc>
              <a:buFontTx/>
              <a:buChar char="•"/>
            </a:pPr>
            <a:r>
              <a:rPr lang="en-US" sz="2400" dirty="0"/>
              <a:t>Reminders</a:t>
            </a:r>
          </a:p>
          <a:p>
            <a:pPr lvl="1" eaLnBrk="1" hangingPunct="1">
              <a:lnSpc>
                <a:spcPct val="90000"/>
              </a:lnSpc>
              <a:buFontTx/>
              <a:buChar char="•"/>
            </a:pPr>
            <a:r>
              <a:rPr lang="en-US" sz="2400" dirty="0"/>
              <a:t>Closing</a:t>
            </a:r>
          </a:p>
        </p:txBody>
      </p:sp>
      <p:pic>
        <p:nvPicPr>
          <p:cNvPr id="19458"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NCBBA Logo.png"/>
          <p:cNvPicPr>
            <a:picLocks noChangeAspect="1"/>
          </p:cNvPicPr>
          <p:nvPr/>
        </p:nvPicPr>
        <p:blipFill>
          <a:blip r:embed="rId2" cstate="print"/>
          <a:srcRect/>
          <a:stretch>
            <a:fillRect/>
          </a:stretch>
        </p:blipFill>
        <p:spPr bwMode="auto">
          <a:xfrm>
            <a:off x="7467600" y="142875"/>
            <a:ext cx="1593850" cy="1593850"/>
          </a:xfrm>
          <a:prstGeom prst="rect">
            <a:avLst/>
          </a:prstGeom>
          <a:noFill/>
          <a:ln w="9525">
            <a:noFill/>
            <a:miter lim="800000"/>
            <a:headEnd/>
            <a:tailEnd/>
          </a:ln>
        </p:spPr>
      </p:pic>
      <p:sp>
        <p:nvSpPr>
          <p:cNvPr id="8" name="TextBox 7"/>
          <p:cNvSpPr txBox="1"/>
          <p:nvPr/>
        </p:nvSpPr>
        <p:spPr>
          <a:xfrm>
            <a:off x="1752600" y="0"/>
            <a:ext cx="5638800"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dirty="0" err="1">
                <a:solidFill>
                  <a:srgbClr val="FF0000"/>
                </a:solidFill>
              </a:rPr>
              <a:t>Tytan</a:t>
            </a:r>
            <a:r>
              <a:rPr lang="en-US" sz="5400" dirty="0">
                <a:solidFill>
                  <a:srgbClr val="FF0000"/>
                </a:solidFill>
              </a:rPr>
              <a:t> Athletics</a:t>
            </a:r>
            <a:endParaRPr kumimoji="0" lang="en-US" sz="5400" b="1" i="0"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9" name="Content Placeholder 2"/>
          <p:cNvSpPr>
            <a:spLocks noGrp="1"/>
          </p:cNvSpPr>
          <p:nvPr>
            <p:ph idx="1"/>
          </p:nvPr>
        </p:nvSpPr>
        <p:spPr>
          <a:xfrm>
            <a:off x="0" y="5943600"/>
            <a:ext cx="9144000" cy="914400"/>
          </a:xfrm>
        </p:spPr>
        <p:txBody>
          <a:bodyPr>
            <a:noAutofit/>
          </a:bodyPr>
          <a:lstStyle/>
          <a:p>
            <a:pPr marL="0" indent="0" algn="ctr" eaLnBrk="1" hangingPunct="1">
              <a:buNone/>
            </a:pPr>
            <a:r>
              <a:rPr lang="en-US" sz="2600" dirty="0">
                <a:solidFill>
                  <a:srgbClr val="FF0000"/>
                </a:solidFill>
              </a:rPr>
              <a:t>Contact Tytan Athletics directly at </a:t>
            </a:r>
            <a:r>
              <a:rPr lang="en-US" sz="2600" b="1" kern="1200" dirty="0">
                <a:solidFill>
                  <a:schemeClr val="accent6"/>
                </a:solidFill>
              </a:rPr>
              <a:t>Tytan@TytanAthletics.com!</a:t>
            </a:r>
          </a:p>
          <a:p>
            <a:pPr marL="0" indent="0" algn="ctr" eaLnBrk="1" hangingPunct="1">
              <a:buNone/>
            </a:pPr>
            <a:endParaRPr lang="en-US" sz="2400" b="1" kern="1200" dirty="0">
              <a:solidFill>
                <a:srgbClr val="FF0000"/>
              </a:solidFill>
              <a:latin typeface="Times New Roman" pitchFamily="18" charset="0"/>
              <a:cs typeface="Arial" charset="0"/>
            </a:endParaRPr>
          </a:p>
        </p:txBody>
      </p:sp>
      <p:pic>
        <p:nvPicPr>
          <p:cNvPr id="12" name="Picture 11">
            <a:extLst>
              <a:ext uri="{FF2B5EF4-FFF2-40B4-BE49-F238E27FC236}">
                <a16:creationId xmlns:a16="http://schemas.microsoft.com/office/drawing/2014/main" id="{232EDA43-1078-4328-8BB6-A7D5D4394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93" y="269315"/>
            <a:ext cx="1838015" cy="675247"/>
          </a:xfrm>
          <a:prstGeom prst="rect">
            <a:avLst/>
          </a:prstGeom>
        </p:spPr>
      </p:pic>
      <p:pic>
        <p:nvPicPr>
          <p:cNvPr id="3" name="Picture 2">
            <a:extLst>
              <a:ext uri="{FF2B5EF4-FFF2-40B4-BE49-F238E27FC236}">
                <a16:creationId xmlns:a16="http://schemas.microsoft.com/office/drawing/2014/main" id="{B911B6CC-CD0B-47C0-B9DA-7610BA47BF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08" y="782513"/>
            <a:ext cx="2835275" cy="2835275"/>
          </a:xfrm>
          <a:prstGeom prst="rect">
            <a:avLst/>
          </a:prstGeom>
        </p:spPr>
      </p:pic>
      <p:pic>
        <p:nvPicPr>
          <p:cNvPr id="5" name="Picture 4">
            <a:extLst>
              <a:ext uri="{FF2B5EF4-FFF2-40B4-BE49-F238E27FC236}">
                <a16:creationId xmlns:a16="http://schemas.microsoft.com/office/drawing/2014/main" id="{589BCF77-B35B-480F-AD0E-8CE74FD7F8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236" y="3344557"/>
            <a:ext cx="2085578" cy="2780770"/>
          </a:xfrm>
          <a:prstGeom prst="rect">
            <a:avLst/>
          </a:prstGeom>
        </p:spPr>
      </p:pic>
      <p:pic>
        <p:nvPicPr>
          <p:cNvPr id="13" name="Picture 12">
            <a:extLst>
              <a:ext uri="{FF2B5EF4-FFF2-40B4-BE49-F238E27FC236}">
                <a16:creationId xmlns:a16="http://schemas.microsoft.com/office/drawing/2014/main" id="{D0D20179-0820-4730-829A-5647DEB1A6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3631" y="623890"/>
            <a:ext cx="2990815" cy="2990815"/>
          </a:xfrm>
          <a:prstGeom prst="rect">
            <a:avLst/>
          </a:prstGeom>
        </p:spPr>
      </p:pic>
      <p:pic>
        <p:nvPicPr>
          <p:cNvPr id="15" name="Picture 14">
            <a:extLst>
              <a:ext uri="{FF2B5EF4-FFF2-40B4-BE49-F238E27FC236}">
                <a16:creationId xmlns:a16="http://schemas.microsoft.com/office/drawing/2014/main" id="{2D02B1C5-0BD8-4B77-8597-4ADE7233CB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4724" y="3281348"/>
            <a:ext cx="2108631" cy="2811508"/>
          </a:xfrm>
          <a:prstGeom prst="rect">
            <a:avLst/>
          </a:prstGeom>
        </p:spPr>
      </p:pic>
      <p:pic>
        <p:nvPicPr>
          <p:cNvPr id="17" name="Picture 16">
            <a:extLst>
              <a:ext uri="{FF2B5EF4-FFF2-40B4-BE49-F238E27FC236}">
                <a16:creationId xmlns:a16="http://schemas.microsoft.com/office/drawing/2014/main" id="{E7F6FEDA-BFE7-4DDB-9DD6-7FB8F76CB4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6814" y="875071"/>
            <a:ext cx="2650158" cy="2650158"/>
          </a:xfrm>
          <a:prstGeom prst="rect">
            <a:avLst/>
          </a:prstGeom>
        </p:spPr>
      </p:pic>
      <p:pic>
        <p:nvPicPr>
          <p:cNvPr id="19" name="Picture 18">
            <a:extLst>
              <a:ext uri="{FF2B5EF4-FFF2-40B4-BE49-F238E27FC236}">
                <a16:creationId xmlns:a16="http://schemas.microsoft.com/office/drawing/2014/main" id="{163C7F4B-C469-4031-A507-A31869854E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8142" y="3365133"/>
            <a:ext cx="2024633" cy="2699512"/>
          </a:xfrm>
          <a:prstGeom prst="rect">
            <a:avLst/>
          </a:prstGeom>
        </p:spPr>
      </p:pic>
    </p:spTree>
    <p:extLst>
      <p:ext uri="{BB962C8B-B14F-4D97-AF65-F5344CB8AC3E}">
        <p14:creationId xmlns:p14="http://schemas.microsoft.com/office/powerpoint/2010/main" val="2782341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body" idx="1"/>
          </p:nvPr>
        </p:nvSpPr>
        <p:spPr>
          <a:xfrm>
            <a:off x="0" y="1007165"/>
            <a:ext cx="9144000" cy="5410200"/>
          </a:xfrm>
        </p:spPr>
        <p:txBody>
          <a:bodyPr/>
          <a:lstStyle/>
          <a:p>
            <a:pPr algn="ctr" eaLnBrk="1" hangingPunct="1">
              <a:buFontTx/>
              <a:buNone/>
            </a:pPr>
            <a:r>
              <a:rPr lang="en-US" sz="6000" dirty="0">
                <a:solidFill>
                  <a:srgbClr val="FF6600"/>
                </a:solidFill>
              </a:rPr>
              <a:t>Voting Ballot Procedures</a:t>
            </a:r>
            <a:endParaRPr lang="en-US" dirty="0">
              <a:solidFill>
                <a:srgbClr val="FF6600"/>
              </a:solidFill>
            </a:endParaRPr>
          </a:p>
          <a:p>
            <a:pPr algn="ctr" eaLnBrk="1" hangingPunct="1">
              <a:buFontTx/>
              <a:buChar char="•"/>
            </a:pPr>
            <a:r>
              <a:rPr lang="en-US" dirty="0"/>
              <a:t>Issues addressed one at a time</a:t>
            </a:r>
          </a:p>
          <a:p>
            <a:pPr algn="ctr" eaLnBrk="1" hangingPunct="1">
              <a:buFontTx/>
              <a:buChar char="•"/>
            </a:pPr>
            <a:r>
              <a:rPr lang="en-US" dirty="0"/>
              <a:t>Open forum to create the ballot</a:t>
            </a:r>
          </a:p>
          <a:p>
            <a:pPr algn="ctr" eaLnBrk="1" hangingPunct="1">
              <a:buFontTx/>
              <a:buChar char="•"/>
            </a:pPr>
            <a:r>
              <a:rPr lang="en-US" dirty="0"/>
              <a:t>Ballots will be emailed out in 1 Week</a:t>
            </a:r>
          </a:p>
          <a:p>
            <a:pPr algn="ctr" eaLnBrk="1" hangingPunct="1">
              <a:buFontTx/>
              <a:buChar char="•"/>
            </a:pPr>
            <a:r>
              <a:rPr lang="en-US" dirty="0"/>
              <a:t>Each team gets to submit 1 Voting Ballot</a:t>
            </a:r>
          </a:p>
          <a:p>
            <a:pPr algn="ctr" eaLnBrk="1" hangingPunct="1">
              <a:buFontTx/>
              <a:buChar char="•"/>
            </a:pPr>
            <a:r>
              <a:rPr lang="en-US" dirty="0"/>
              <a:t>Voting Results Released in </a:t>
            </a:r>
            <a:r>
              <a:rPr lang="en-US" dirty="0" err="1"/>
              <a:t>Approx</a:t>
            </a:r>
            <a:r>
              <a:rPr lang="en-US" dirty="0"/>
              <a:t> 2 Weeks</a:t>
            </a:r>
            <a:endParaRPr lang="en-US" dirty="0">
              <a:solidFill>
                <a:schemeClr val="accent2"/>
              </a:solidFill>
            </a:endParaRPr>
          </a:p>
        </p:txBody>
      </p:sp>
      <p:pic>
        <p:nvPicPr>
          <p:cNvPr id="189443" name="Picture 4"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4280171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body" idx="1"/>
          </p:nvPr>
        </p:nvSpPr>
        <p:spPr>
          <a:xfrm>
            <a:off x="0" y="990600"/>
            <a:ext cx="9144000" cy="5867400"/>
          </a:xfrm>
        </p:spPr>
        <p:txBody>
          <a:bodyPr/>
          <a:lstStyle/>
          <a:p>
            <a:pPr marL="0" indent="0" algn="ctr" eaLnBrk="1" hangingPunct="1">
              <a:buNone/>
            </a:pPr>
            <a:r>
              <a:rPr lang="en-US" sz="7200" b="1" dirty="0">
                <a:solidFill>
                  <a:srgbClr val="FF9900"/>
                </a:solidFill>
              </a:rPr>
              <a:t>Proposed Rules</a:t>
            </a:r>
          </a:p>
          <a:p>
            <a:pPr marL="0" indent="0" algn="ctr" eaLnBrk="1" hangingPunct="1">
              <a:buNone/>
            </a:pPr>
            <a:endParaRPr lang="en-US" sz="1200" dirty="0">
              <a:solidFill>
                <a:srgbClr val="FF9900"/>
              </a:solidFill>
            </a:endParaRPr>
          </a:p>
          <a:p>
            <a:pPr marL="0" indent="0" algn="ctr" eaLnBrk="1" hangingPunct="1">
              <a:spcBef>
                <a:spcPts val="2400"/>
              </a:spcBef>
              <a:spcAft>
                <a:spcPts val="600"/>
              </a:spcAft>
              <a:buNone/>
            </a:pPr>
            <a:r>
              <a:rPr lang="en-US" sz="4800" b="1" dirty="0"/>
              <a:t>The floor is open for any team rule proposals</a:t>
            </a:r>
          </a:p>
          <a:p>
            <a:pPr marL="0" indent="0" algn="ctr" eaLnBrk="1" hangingPunct="1">
              <a:spcBef>
                <a:spcPts val="2400"/>
              </a:spcBef>
              <a:spcAft>
                <a:spcPts val="2400"/>
              </a:spcAft>
              <a:buNone/>
            </a:pPr>
            <a:r>
              <a:rPr lang="en-US" sz="4800" b="1" dirty="0"/>
              <a:t>Please submit your rule proposal one at a time by entering it into the comment section</a:t>
            </a:r>
          </a:p>
          <a:p>
            <a:pPr marL="0" indent="0" algn="ctr" eaLnBrk="1" hangingPunct="1">
              <a:buNone/>
            </a:pPr>
            <a:endParaRPr lang="en-US" sz="4800" dirty="0"/>
          </a:p>
        </p:txBody>
      </p:sp>
      <p:pic>
        <p:nvPicPr>
          <p:cNvPr id="194562" name="Picture 4"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body" idx="1"/>
          </p:nvPr>
        </p:nvSpPr>
        <p:spPr>
          <a:xfrm>
            <a:off x="76200" y="516402"/>
            <a:ext cx="9144000" cy="5867400"/>
          </a:xfrm>
        </p:spPr>
        <p:txBody>
          <a:bodyPr/>
          <a:lstStyle/>
          <a:p>
            <a:pPr algn="ctr" eaLnBrk="1" hangingPunct="1">
              <a:spcBef>
                <a:spcPts val="0"/>
              </a:spcBef>
              <a:spcAft>
                <a:spcPts val="0"/>
              </a:spcAft>
              <a:buFontTx/>
              <a:buNone/>
            </a:pPr>
            <a:r>
              <a:rPr lang="en-US" sz="4800" b="1" dirty="0">
                <a:solidFill>
                  <a:srgbClr val="FF9900"/>
                </a:solidFill>
              </a:rPr>
              <a:t>Reminders</a:t>
            </a:r>
          </a:p>
          <a:p>
            <a:pPr eaLnBrk="1" hangingPunct="1">
              <a:spcBef>
                <a:spcPts val="0"/>
              </a:spcBef>
              <a:spcAft>
                <a:spcPts val="0"/>
              </a:spcAft>
              <a:buFontTx/>
              <a:buChar char="•"/>
            </a:pPr>
            <a:r>
              <a:rPr lang="en-US" sz="2300" dirty="0"/>
              <a:t>Game Clock</a:t>
            </a:r>
          </a:p>
          <a:p>
            <a:pPr lvl="1" eaLnBrk="1" hangingPunct="1">
              <a:spcBef>
                <a:spcPts val="0"/>
              </a:spcBef>
              <a:spcAft>
                <a:spcPts val="0"/>
              </a:spcAft>
              <a:buFontTx/>
              <a:buChar char="•"/>
            </a:pPr>
            <a:r>
              <a:rPr lang="en-US" sz="1900" dirty="0"/>
              <a:t>NCBBA-W sanctioned basketball games are played with 4 10 minute STOPPED CLOCK quarters.</a:t>
            </a:r>
          </a:p>
          <a:p>
            <a:pPr eaLnBrk="1" hangingPunct="1">
              <a:spcBef>
                <a:spcPts val="0"/>
              </a:spcBef>
              <a:spcAft>
                <a:spcPts val="0"/>
              </a:spcAft>
              <a:buFontTx/>
              <a:buChar char="•"/>
            </a:pPr>
            <a:r>
              <a:rPr lang="en-US" sz="2300" dirty="0"/>
              <a:t>Team Timeouts</a:t>
            </a:r>
          </a:p>
          <a:p>
            <a:pPr lvl="1" eaLnBrk="1" hangingPunct="1">
              <a:spcBef>
                <a:spcPts val="0"/>
              </a:spcBef>
              <a:spcAft>
                <a:spcPts val="0"/>
              </a:spcAft>
              <a:buFontTx/>
              <a:buChar char="•"/>
            </a:pPr>
            <a:r>
              <a:rPr lang="en-US" sz="2300" dirty="0"/>
              <a:t>Each team gets 6 timeouts – 4 full and 2 30’s.</a:t>
            </a:r>
          </a:p>
          <a:p>
            <a:pPr eaLnBrk="1" hangingPunct="1">
              <a:spcBef>
                <a:spcPts val="0"/>
              </a:spcBef>
              <a:spcAft>
                <a:spcPts val="0"/>
              </a:spcAft>
              <a:buFontTx/>
              <a:buChar char="•"/>
            </a:pPr>
            <a:r>
              <a:rPr lang="en-US" sz="2300" dirty="0"/>
              <a:t>Officials</a:t>
            </a:r>
          </a:p>
          <a:p>
            <a:pPr lvl="1" eaLnBrk="1" hangingPunct="1">
              <a:spcBef>
                <a:spcPts val="0"/>
              </a:spcBef>
              <a:spcAft>
                <a:spcPts val="0"/>
              </a:spcAft>
              <a:buFontTx/>
              <a:buChar char="•"/>
            </a:pPr>
            <a:r>
              <a:rPr lang="en-US" sz="2300" dirty="0"/>
              <a:t>Per NCBBA rules, officials must be AT LEAST high school certified.</a:t>
            </a:r>
          </a:p>
          <a:p>
            <a:pPr eaLnBrk="1" hangingPunct="1">
              <a:spcBef>
                <a:spcPts val="0"/>
              </a:spcBef>
              <a:spcAft>
                <a:spcPts val="0"/>
              </a:spcAft>
              <a:buFontTx/>
              <a:buChar char="•"/>
            </a:pPr>
            <a:r>
              <a:rPr lang="en-US" sz="2300" dirty="0"/>
              <a:t>Uniforms</a:t>
            </a:r>
          </a:p>
          <a:p>
            <a:pPr lvl="1" eaLnBrk="1" hangingPunct="1">
              <a:spcBef>
                <a:spcPts val="0"/>
              </a:spcBef>
              <a:spcAft>
                <a:spcPts val="0"/>
              </a:spcAft>
              <a:buFontTx/>
              <a:buChar char="•"/>
            </a:pPr>
            <a:r>
              <a:rPr lang="en-US" sz="2300" dirty="0"/>
              <a:t>All Uniform Jerseys must match both in color and style including decorations and trim.</a:t>
            </a:r>
          </a:p>
          <a:p>
            <a:pPr lvl="1" eaLnBrk="1" hangingPunct="1">
              <a:spcBef>
                <a:spcPts val="0"/>
              </a:spcBef>
              <a:spcAft>
                <a:spcPts val="0"/>
              </a:spcAft>
              <a:buFontTx/>
              <a:buChar char="•"/>
            </a:pPr>
            <a:r>
              <a:rPr lang="en-US" sz="2300" dirty="0"/>
              <a:t>Teams are starting to look sloppy with players having mismatched uniform jerseys.</a:t>
            </a:r>
          </a:p>
          <a:p>
            <a:pPr lvl="1" eaLnBrk="1" hangingPunct="1">
              <a:spcBef>
                <a:spcPts val="0"/>
              </a:spcBef>
              <a:spcAft>
                <a:spcPts val="0"/>
              </a:spcAft>
              <a:buFontTx/>
              <a:buChar char="•"/>
            </a:pPr>
            <a:r>
              <a:rPr lang="en-US" sz="2300" dirty="0"/>
              <a:t>This is NOT IM basketball… let’s not make it look like it!</a:t>
            </a:r>
          </a:p>
          <a:p>
            <a:pPr lvl="1" eaLnBrk="1" hangingPunct="1">
              <a:spcBef>
                <a:spcPts val="0"/>
              </a:spcBef>
              <a:spcAft>
                <a:spcPts val="0"/>
              </a:spcAft>
              <a:buFontTx/>
              <a:buChar char="•"/>
            </a:pPr>
            <a:r>
              <a:rPr lang="en-US" sz="2300" dirty="0"/>
              <a:t>Uniform Shorts only need to match in base color</a:t>
            </a:r>
          </a:p>
          <a:p>
            <a:pPr lvl="1" eaLnBrk="1" hangingPunct="1">
              <a:spcBef>
                <a:spcPts val="0"/>
              </a:spcBef>
              <a:spcAft>
                <a:spcPts val="0"/>
              </a:spcAft>
              <a:buFontTx/>
              <a:buChar char="•"/>
            </a:pPr>
            <a:r>
              <a:rPr lang="en-US" sz="2300" dirty="0"/>
              <a:t>Teams should realize their players that are not technically in uniform risk ejection from the game (with warning).</a:t>
            </a:r>
          </a:p>
        </p:txBody>
      </p:sp>
      <p:pic>
        <p:nvPicPr>
          <p:cNvPr id="192514"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2519579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0" y="0"/>
            <a:ext cx="9144000" cy="6705600"/>
          </a:xfrm>
        </p:spPr>
        <p:txBody>
          <a:bodyPr/>
          <a:lstStyle/>
          <a:p>
            <a:pPr algn="ctr" eaLnBrk="1" hangingPunct="1">
              <a:buFontTx/>
              <a:buNone/>
              <a:defRPr/>
            </a:pPr>
            <a:r>
              <a:rPr lang="en-US" sz="7200" dirty="0">
                <a:solidFill>
                  <a:srgbClr val="FF9900"/>
                </a:solidFill>
              </a:rPr>
              <a:t>				</a:t>
            </a:r>
            <a:r>
              <a:rPr lang="en-US" sz="6600" dirty="0">
                <a:solidFill>
                  <a:srgbClr val="FF9900"/>
                </a:solidFill>
              </a:rPr>
              <a:t>Reminders</a:t>
            </a:r>
            <a:endParaRPr lang="en-US" dirty="0">
              <a:solidFill>
                <a:schemeClr val="accent2"/>
              </a:solidFill>
            </a:endParaRPr>
          </a:p>
          <a:p>
            <a:pPr eaLnBrk="1" hangingPunct="1">
              <a:spcBef>
                <a:spcPts val="0"/>
              </a:spcBef>
              <a:spcAft>
                <a:spcPts val="0"/>
              </a:spcAft>
              <a:buFontTx/>
              <a:buChar char="•"/>
            </a:pPr>
            <a:r>
              <a:rPr lang="en-US" sz="2000" dirty="0"/>
              <a:t>Needs Improvement</a:t>
            </a:r>
          </a:p>
          <a:p>
            <a:pPr lvl="1" eaLnBrk="1" hangingPunct="1">
              <a:spcBef>
                <a:spcPts val="0"/>
              </a:spcBef>
              <a:spcAft>
                <a:spcPts val="0"/>
              </a:spcAft>
              <a:buFont typeface="Arial" panose="020B0604020202020204" pitchFamily="34" charset="0"/>
              <a:buChar char="•"/>
            </a:pPr>
            <a:r>
              <a:rPr lang="en-US" sz="2000" dirty="0"/>
              <a:t>Weekly Team Submissions turned in on time with player of the week nominations.</a:t>
            </a:r>
          </a:p>
          <a:p>
            <a:pPr lvl="1" eaLnBrk="1" hangingPunct="1">
              <a:spcBef>
                <a:spcPts val="0"/>
              </a:spcBef>
              <a:spcAft>
                <a:spcPts val="0"/>
              </a:spcAft>
              <a:buFont typeface="Arial" panose="020B0604020202020204" pitchFamily="34" charset="0"/>
              <a:buChar char="•"/>
            </a:pPr>
            <a:r>
              <a:rPr lang="en-US" sz="2000" dirty="0"/>
              <a:t>Adding statistics to website</a:t>
            </a:r>
          </a:p>
          <a:p>
            <a:pPr lvl="1" eaLnBrk="1" hangingPunct="1">
              <a:spcBef>
                <a:spcPts val="0"/>
              </a:spcBef>
              <a:spcAft>
                <a:spcPts val="0"/>
              </a:spcAft>
              <a:buFont typeface="Arial" panose="020B0604020202020204" pitchFamily="34" charset="0"/>
              <a:buChar char="•"/>
            </a:pPr>
            <a:r>
              <a:rPr lang="en-US" sz="2000" dirty="0"/>
              <a:t>Participation in All-American Nominations</a:t>
            </a:r>
          </a:p>
          <a:p>
            <a:pPr lvl="1" eaLnBrk="1" hangingPunct="1">
              <a:spcBef>
                <a:spcPts val="0"/>
              </a:spcBef>
              <a:spcAft>
                <a:spcPts val="0"/>
              </a:spcAft>
              <a:buFont typeface="Arial" panose="020B0604020202020204" pitchFamily="34" charset="0"/>
              <a:buChar char="•"/>
            </a:pPr>
            <a:r>
              <a:rPr lang="en-US" sz="2000" dirty="0"/>
              <a:t>Less forfeitures! Organization is key.  Let NCBBA help.</a:t>
            </a:r>
          </a:p>
          <a:p>
            <a:pPr eaLnBrk="1" hangingPunct="1">
              <a:spcBef>
                <a:spcPts val="0"/>
              </a:spcBef>
              <a:spcAft>
                <a:spcPts val="0"/>
              </a:spcAft>
              <a:buFontTx/>
              <a:buChar char="•"/>
              <a:defRPr/>
            </a:pPr>
            <a:r>
              <a:rPr lang="en-US" sz="2000" dirty="0"/>
              <a:t>We Need Your Alumni!</a:t>
            </a:r>
          </a:p>
          <a:p>
            <a:pPr marL="742950" lvl="2" indent="-342900" eaLnBrk="1" hangingPunct="1">
              <a:spcBef>
                <a:spcPts val="0"/>
              </a:spcBef>
              <a:spcAft>
                <a:spcPts val="1200"/>
              </a:spcAft>
              <a:defRPr/>
            </a:pPr>
            <a:r>
              <a:rPr lang="en-US" sz="2000" dirty="0"/>
              <a:t>The NCBBA-W is looking for club basketball Alumni who want to volunteer to stay involved with the NCBBA-W as we grow.</a:t>
            </a:r>
          </a:p>
          <a:p>
            <a:pPr marL="742950" lvl="2" indent="-342900" eaLnBrk="1" hangingPunct="1">
              <a:spcBef>
                <a:spcPts val="0"/>
              </a:spcBef>
              <a:spcAft>
                <a:spcPts val="1200"/>
              </a:spcAft>
              <a:defRPr/>
            </a:pPr>
            <a:r>
              <a:rPr lang="en-US" sz="2000" dirty="0"/>
              <a:t>We are looking for:</a:t>
            </a:r>
          </a:p>
          <a:p>
            <a:pPr lvl="2" eaLnBrk="1" hangingPunct="1">
              <a:lnSpc>
                <a:spcPct val="90000"/>
              </a:lnSpc>
              <a:spcBef>
                <a:spcPts val="0"/>
              </a:spcBef>
              <a:spcAft>
                <a:spcPts val="1200"/>
              </a:spcAft>
              <a:defRPr/>
            </a:pPr>
            <a:r>
              <a:rPr lang="en-US" sz="2000" dirty="0"/>
              <a:t>Regional Directors (Paid)</a:t>
            </a:r>
          </a:p>
          <a:p>
            <a:pPr lvl="2" eaLnBrk="1" hangingPunct="1">
              <a:lnSpc>
                <a:spcPct val="90000"/>
              </a:lnSpc>
              <a:spcBef>
                <a:spcPts val="0"/>
              </a:spcBef>
              <a:spcAft>
                <a:spcPts val="1200"/>
              </a:spcAft>
              <a:defRPr/>
            </a:pPr>
            <a:r>
              <a:rPr lang="en-US" sz="2000" dirty="0"/>
              <a:t>Top 15 Voters</a:t>
            </a:r>
          </a:p>
          <a:p>
            <a:pPr lvl="2" eaLnBrk="1" hangingPunct="1">
              <a:lnSpc>
                <a:spcPct val="90000"/>
              </a:lnSpc>
              <a:spcBef>
                <a:spcPts val="0"/>
              </a:spcBef>
              <a:spcAft>
                <a:spcPts val="1200"/>
              </a:spcAft>
              <a:defRPr/>
            </a:pPr>
            <a:r>
              <a:rPr lang="en-US" sz="2000" dirty="0"/>
              <a:t>Tournament Staff</a:t>
            </a:r>
          </a:p>
          <a:p>
            <a:pPr marL="742950" lvl="2" indent="-342900" eaLnBrk="1" hangingPunct="1">
              <a:spcBef>
                <a:spcPts val="0"/>
              </a:spcBef>
              <a:spcAft>
                <a:spcPts val="1200"/>
              </a:spcAft>
              <a:defRPr/>
            </a:pPr>
            <a:r>
              <a:rPr lang="en-US" sz="2000" dirty="0"/>
              <a:t>Great opportunity to stay involved, gain experience, or build a resume</a:t>
            </a:r>
          </a:p>
          <a:p>
            <a:pPr marL="742950" lvl="2" indent="-342900" eaLnBrk="1" hangingPunct="1">
              <a:spcBef>
                <a:spcPts val="0"/>
              </a:spcBef>
              <a:spcAft>
                <a:spcPts val="1200"/>
              </a:spcAft>
              <a:defRPr/>
            </a:pPr>
            <a:r>
              <a:rPr lang="en-US" sz="2000" dirty="0"/>
              <a:t>No out of pocket expenses, just want your passion to help the sport grow</a:t>
            </a:r>
          </a:p>
        </p:txBody>
      </p:sp>
      <p:pic>
        <p:nvPicPr>
          <p:cNvPr id="193538" name="Picture 4"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extLst>
      <p:ext uri="{BB962C8B-B14F-4D97-AF65-F5344CB8AC3E}">
        <p14:creationId xmlns:p14="http://schemas.microsoft.com/office/powerpoint/2010/main" val="1262566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body" idx="1"/>
          </p:nvPr>
        </p:nvSpPr>
        <p:spPr>
          <a:xfrm>
            <a:off x="0" y="914400"/>
            <a:ext cx="9144000" cy="5943600"/>
          </a:xfrm>
        </p:spPr>
        <p:txBody>
          <a:bodyPr/>
          <a:lstStyle/>
          <a:p>
            <a:pPr algn="ctr" eaLnBrk="1" hangingPunct="1">
              <a:lnSpc>
                <a:spcPct val="90000"/>
              </a:lnSpc>
              <a:buFontTx/>
              <a:buNone/>
            </a:pPr>
            <a:r>
              <a:rPr lang="en-US" sz="7200" dirty="0">
                <a:solidFill>
                  <a:srgbClr val="FF9900"/>
                </a:solidFill>
              </a:rPr>
              <a:t>Closing</a:t>
            </a:r>
          </a:p>
          <a:p>
            <a:pPr algn="ctr" eaLnBrk="1" hangingPunct="1">
              <a:lnSpc>
                <a:spcPct val="90000"/>
              </a:lnSpc>
              <a:buFontTx/>
              <a:buChar char="•"/>
            </a:pPr>
            <a:r>
              <a:rPr lang="en-US" dirty="0"/>
              <a:t>Thank You for Tuning in</a:t>
            </a:r>
          </a:p>
          <a:p>
            <a:pPr algn="ctr" eaLnBrk="1" hangingPunct="1">
              <a:lnSpc>
                <a:spcPct val="90000"/>
              </a:lnSpc>
              <a:buFontTx/>
              <a:buChar char="•"/>
            </a:pPr>
            <a:r>
              <a:rPr lang="en-US" dirty="0"/>
              <a:t>Promote the League &amp; Website</a:t>
            </a:r>
          </a:p>
          <a:p>
            <a:pPr algn="ctr" eaLnBrk="1" hangingPunct="1">
              <a:lnSpc>
                <a:spcPct val="90000"/>
              </a:lnSpc>
              <a:buFontTx/>
              <a:buChar char="•"/>
            </a:pPr>
            <a:r>
              <a:rPr lang="en-US" dirty="0"/>
              <a:t>Give the Sponsors Business whenever possible</a:t>
            </a:r>
          </a:p>
          <a:p>
            <a:pPr algn="ctr" eaLnBrk="1" hangingPunct="1">
              <a:lnSpc>
                <a:spcPct val="90000"/>
              </a:lnSpc>
              <a:buFontTx/>
              <a:buChar char="•"/>
            </a:pPr>
            <a:r>
              <a:rPr lang="en-US" dirty="0"/>
              <a:t>Whenever Issues Arise, Please Notify Us</a:t>
            </a:r>
          </a:p>
          <a:p>
            <a:pPr algn="ctr" eaLnBrk="1" hangingPunct="1">
              <a:lnSpc>
                <a:spcPct val="90000"/>
              </a:lnSpc>
              <a:buFontTx/>
              <a:buChar char="•"/>
            </a:pPr>
            <a:r>
              <a:rPr lang="en-US" dirty="0"/>
              <a:t>Let No Question Go Unanswered</a:t>
            </a:r>
          </a:p>
          <a:p>
            <a:pPr algn="ctr" eaLnBrk="1" hangingPunct="1">
              <a:lnSpc>
                <a:spcPct val="90000"/>
              </a:lnSpc>
              <a:buFontTx/>
              <a:buChar char="•"/>
            </a:pPr>
            <a:r>
              <a:rPr lang="en-US" dirty="0"/>
              <a:t>Keep Lines of Communication Open</a:t>
            </a:r>
          </a:p>
          <a:p>
            <a:pPr algn="ctr" eaLnBrk="1" hangingPunct="1">
              <a:lnSpc>
                <a:spcPct val="90000"/>
              </a:lnSpc>
              <a:buFontTx/>
              <a:buChar char="•"/>
            </a:pPr>
            <a:r>
              <a:rPr lang="en-US" dirty="0"/>
              <a:t>Please be Prompt Meeting Deadlines</a:t>
            </a:r>
          </a:p>
          <a:p>
            <a:pPr algn="ctr" eaLnBrk="1" hangingPunct="1">
              <a:lnSpc>
                <a:spcPct val="90000"/>
              </a:lnSpc>
              <a:buFontTx/>
              <a:buChar char="•"/>
            </a:pPr>
            <a:r>
              <a:rPr lang="en-US" dirty="0"/>
              <a:t>It’s a Game!!  Have Fun!!</a:t>
            </a:r>
            <a:endParaRPr lang="en-US" sz="3600" dirty="0">
              <a:solidFill>
                <a:schemeClr val="accent2"/>
              </a:solidFill>
            </a:endParaRPr>
          </a:p>
        </p:txBody>
      </p:sp>
      <p:pic>
        <p:nvPicPr>
          <p:cNvPr id="196611" name="Picture 4"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1"/>
          </p:nvPr>
        </p:nvSpPr>
        <p:spPr>
          <a:xfrm>
            <a:off x="0" y="990600"/>
            <a:ext cx="9144000" cy="6400800"/>
          </a:xfrm>
        </p:spPr>
        <p:txBody>
          <a:bodyPr/>
          <a:lstStyle/>
          <a:p>
            <a:pPr algn="ctr" eaLnBrk="1" hangingPunct="1">
              <a:buFontTx/>
              <a:buNone/>
            </a:pPr>
            <a:r>
              <a:rPr lang="en-US" sz="4800" b="1" dirty="0">
                <a:solidFill>
                  <a:srgbClr val="990000"/>
                </a:solidFill>
              </a:rPr>
              <a:t>What is </a:t>
            </a:r>
            <a:r>
              <a:rPr lang="en-US" sz="4800" b="1" dirty="0" err="1">
                <a:solidFill>
                  <a:srgbClr val="990000"/>
                </a:solidFill>
              </a:rPr>
              <a:t>CollClubSports</a:t>
            </a:r>
            <a:r>
              <a:rPr lang="en-US" sz="4800" b="1" dirty="0">
                <a:solidFill>
                  <a:srgbClr val="990000"/>
                </a:solidFill>
              </a:rPr>
              <a:t>?</a:t>
            </a:r>
          </a:p>
          <a:p>
            <a:pPr eaLnBrk="1" hangingPunct="1">
              <a:buFontTx/>
              <a:buChar char="•"/>
            </a:pPr>
            <a:r>
              <a:rPr lang="en-US" dirty="0"/>
              <a:t>National Federation of Collegiate Club Sports Leagues, L.L.C.</a:t>
            </a:r>
          </a:p>
          <a:p>
            <a:pPr lvl="1" eaLnBrk="1" hangingPunct="1"/>
            <a:r>
              <a:rPr lang="en-US" sz="2200" dirty="0"/>
              <a:t>National Club Baseball Association (NCBA DI, DII, &amp; DIII)</a:t>
            </a:r>
          </a:p>
          <a:p>
            <a:pPr lvl="2" eaLnBrk="1" hangingPunct="1"/>
            <a:r>
              <a:rPr lang="en-US" sz="2200" dirty="0"/>
              <a:t>Founded 2000 – 34 teams – grown to 290 teams</a:t>
            </a:r>
          </a:p>
          <a:p>
            <a:pPr lvl="1" eaLnBrk="1" hangingPunct="1"/>
            <a:r>
              <a:rPr lang="en-US" sz="2200" dirty="0"/>
              <a:t>National Club Softball Association (NCSA)</a:t>
            </a:r>
          </a:p>
          <a:p>
            <a:pPr lvl="2" eaLnBrk="1" hangingPunct="1"/>
            <a:r>
              <a:rPr lang="en-US" sz="2200" dirty="0"/>
              <a:t>Founded 2006 – 33 teams – grown to 150 teams</a:t>
            </a:r>
          </a:p>
          <a:p>
            <a:pPr lvl="1" eaLnBrk="1" hangingPunct="1"/>
            <a:r>
              <a:rPr lang="en-US" sz="2200" dirty="0"/>
              <a:t>National Club Football Association (NCFA)</a:t>
            </a:r>
          </a:p>
          <a:p>
            <a:pPr lvl="2" eaLnBrk="1" hangingPunct="1"/>
            <a:r>
              <a:rPr lang="en-US" sz="2200" dirty="0"/>
              <a:t>Founded 2009 – 16 teams – grown to 16 teams</a:t>
            </a:r>
          </a:p>
          <a:p>
            <a:pPr lvl="1" eaLnBrk="1" hangingPunct="1"/>
            <a:r>
              <a:rPr lang="en-US" sz="2200" dirty="0"/>
              <a:t>National Club Basketball Association-Men’s (NCBBA-M)</a:t>
            </a:r>
          </a:p>
          <a:p>
            <a:pPr lvl="2" eaLnBrk="1" hangingPunct="1"/>
            <a:r>
              <a:rPr lang="en-US" sz="2200" dirty="0"/>
              <a:t>Founded 2013 – 28 teams – grown to 156 teams</a:t>
            </a:r>
          </a:p>
          <a:p>
            <a:pPr lvl="1" eaLnBrk="1" hangingPunct="1"/>
            <a:r>
              <a:rPr lang="en-US" sz="2200" dirty="0"/>
              <a:t>National Club Basketball Association-Women’s (NCBBA-W)</a:t>
            </a:r>
          </a:p>
          <a:p>
            <a:pPr lvl="2" eaLnBrk="1" hangingPunct="1"/>
            <a:r>
              <a:rPr lang="en-US" sz="2200" dirty="0"/>
              <a:t>Founded 2019 – 52 – grown to teams 93</a:t>
            </a:r>
          </a:p>
          <a:p>
            <a:pPr marL="914400" lvl="2" indent="0" eaLnBrk="1" hangingPunct="1">
              <a:buNone/>
            </a:pPr>
            <a:endParaRPr lang="en-US" sz="2350" dirty="0"/>
          </a:p>
        </p:txBody>
      </p:sp>
      <p:pic>
        <p:nvPicPr>
          <p:cNvPr id="20482"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body" idx="1"/>
          </p:nvPr>
        </p:nvSpPr>
        <p:spPr>
          <a:xfrm>
            <a:off x="0" y="1066800"/>
            <a:ext cx="9144000" cy="5791200"/>
          </a:xfrm>
        </p:spPr>
        <p:txBody>
          <a:bodyPr/>
          <a:lstStyle/>
          <a:p>
            <a:pPr algn="ctr" eaLnBrk="1" hangingPunct="1">
              <a:lnSpc>
                <a:spcPct val="80000"/>
              </a:lnSpc>
              <a:buFontTx/>
              <a:buNone/>
            </a:pPr>
            <a:r>
              <a:rPr lang="en-US" sz="5400">
                <a:solidFill>
                  <a:srgbClr val="990000"/>
                </a:solidFill>
              </a:rPr>
              <a:t>Mission</a:t>
            </a:r>
            <a:endParaRPr lang="en-US">
              <a:solidFill>
                <a:srgbClr val="990000"/>
              </a:solidFill>
            </a:endParaRPr>
          </a:p>
          <a:p>
            <a:pPr eaLnBrk="1" hangingPunct="1">
              <a:lnSpc>
                <a:spcPct val="80000"/>
              </a:lnSpc>
              <a:buFontTx/>
              <a:buChar char="•"/>
            </a:pPr>
            <a:r>
              <a:rPr lang="en-US" sz="2800"/>
              <a:t>The National Federation of Collegiate Club Sports Leagues, L.L.C. (CollClubSports) is a compilation of governing bodies which oversee collegiate club athletics.</a:t>
            </a:r>
          </a:p>
          <a:p>
            <a:pPr eaLnBrk="1" hangingPunct="1">
              <a:lnSpc>
                <a:spcPct val="80000"/>
              </a:lnSpc>
              <a:buFontTx/>
              <a:buChar char="•"/>
            </a:pPr>
            <a:endParaRPr lang="en-US" sz="2800"/>
          </a:p>
          <a:p>
            <a:pPr eaLnBrk="1" hangingPunct="1">
              <a:lnSpc>
                <a:spcPct val="80000"/>
              </a:lnSpc>
              <a:buFontTx/>
              <a:buChar char="•"/>
            </a:pPr>
            <a:r>
              <a:rPr lang="en-US" sz="2800"/>
              <a:t>We are driven to provide collegiate student-athletes with the opportunity to participate in competitive, organized collegiate club athletic leagues, and to continually enhance this experience for all participants.</a:t>
            </a:r>
          </a:p>
          <a:p>
            <a:pPr eaLnBrk="1" hangingPunct="1">
              <a:lnSpc>
                <a:spcPct val="80000"/>
              </a:lnSpc>
              <a:buFontTx/>
              <a:buChar char="•"/>
            </a:pPr>
            <a:endParaRPr lang="en-US" sz="2800"/>
          </a:p>
          <a:p>
            <a:pPr eaLnBrk="1" hangingPunct="1">
              <a:lnSpc>
                <a:spcPct val="80000"/>
              </a:lnSpc>
              <a:buFontTx/>
              <a:buChar char="•"/>
            </a:pPr>
            <a:r>
              <a:rPr lang="en-US" sz="2800"/>
              <a:t>We strive to accomplish this by building lasting relationships based upon trust, commitment, dedication, understanding, and </a:t>
            </a:r>
            <a:r>
              <a:rPr lang="en-US" sz="2800" b="1" u="sng"/>
              <a:t>strong lines of communication.</a:t>
            </a:r>
          </a:p>
        </p:txBody>
      </p:sp>
      <p:pic>
        <p:nvPicPr>
          <p:cNvPr id="21506"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body" idx="1"/>
          </p:nvPr>
        </p:nvSpPr>
        <p:spPr>
          <a:xfrm>
            <a:off x="0" y="-17929"/>
            <a:ext cx="9448800" cy="6781800"/>
          </a:xfrm>
        </p:spPr>
        <p:txBody>
          <a:bodyPr/>
          <a:lstStyle/>
          <a:p>
            <a:pPr algn="ctr" eaLnBrk="1" hangingPunct="1">
              <a:spcBef>
                <a:spcPts val="0"/>
              </a:spcBef>
              <a:spcAft>
                <a:spcPts val="600"/>
              </a:spcAft>
              <a:buFontTx/>
              <a:buNone/>
            </a:pPr>
            <a:r>
              <a:rPr lang="en-US" sz="6000" dirty="0">
                <a:solidFill>
                  <a:srgbClr val="008000"/>
                </a:solidFill>
              </a:rPr>
              <a:t>				</a:t>
            </a:r>
            <a:r>
              <a:rPr lang="en-US" sz="4800" dirty="0">
                <a:solidFill>
                  <a:srgbClr val="FF9900"/>
                </a:solidFill>
              </a:rPr>
              <a:t>Meet the NCBBA Staff</a:t>
            </a:r>
          </a:p>
          <a:p>
            <a:pPr algn="ctr" eaLnBrk="1" hangingPunct="1">
              <a:spcBef>
                <a:spcPts val="0"/>
              </a:spcBef>
              <a:spcAft>
                <a:spcPts val="1200"/>
              </a:spcAft>
              <a:buFontTx/>
              <a:buNone/>
            </a:pPr>
            <a:r>
              <a:rPr lang="en-US" sz="3600" b="1" dirty="0">
                <a:solidFill>
                  <a:srgbClr val="FF9900"/>
                </a:solidFill>
              </a:rPr>
              <a:t>		 </a:t>
            </a:r>
            <a:r>
              <a:rPr lang="en-US" sz="3600" b="1" dirty="0"/>
              <a:t>Front Office</a:t>
            </a:r>
            <a:r>
              <a:rPr lang="en-US" sz="3600" b="1" dirty="0">
                <a:solidFill>
                  <a:srgbClr val="008000"/>
                </a:solidFill>
              </a:rPr>
              <a:t>		</a:t>
            </a:r>
            <a:endParaRPr lang="en-US" sz="2400" b="1" dirty="0"/>
          </a:p>
          <a:p>
            <a:pPr eaLnBrk="1" hangingPunct="1">
              <a:buFontTx/>
              <a:buChar char="•"/>
            </a:pPr>
            <a:r>
              <a:rPr lang="en-US" sz="2800" dirty="0"/>
              <a:t>President – Sandy Sanderson</a:t>
            </a:r>
          </a:p>
          <a:p>
            <a:pPr eaLnBrk="1" hangingPunct="1">
              <a:buFontTx/>
              <a:buChar char="•"/>
            </a:pPr>
            <a:r>
              <a:rPr lang="en-US" sz="2800" dirty="0"/>
              <a:t>Vice President of Basketball Operations  – Matt Hazi</a:t>
            </a:r>
          </a:p>
          <a:p>
            <a:pPr eaLnBrk="1" hangingPunct="1">
              <a:buFontTx/>
              <a:buChar char="•"/>
            </a:pPr>
            <a:r>
              <a:rPr lang="en-US" sz="2800" dirty="0"/>
              <a:t>Treasurer – Sandy Sanderson Sr.</a:t>
            </a:r>
          </a:p>
          <a:p>
            <a:pPr eaLnBrk="1" hangingPunct="1">
              <a:buFontTx/>
              <a:buChar char="•"/>
            </a:pPr>
            <a:r>
              <a:rPr lang="en-US" sz="2800" dirty="0"/>
              <a:t>Accounting Specialist – Jacob </a:t>
            </a:r>
            <a:r>
              <a:rPr lang="en-US" sz="2800" dirty="0" err="1"/>
              <a:t>Kortenber</a:t>
            </a:r>
            <a:endParaRPr lang="en-US" sz="2800" dirty="0"/>
          </a:p>
          <a:p>
            <a:pPr eaLnBrk="1" hangingPunct="1">
              <a:buFontTx/>
              <a:buChar char="•"/>
            </a:pPr>
            <a:r>
              <a:rPr lang="en-US" sz="2800" dirty="0"/>
              <a:t>Rawlings Sponsor Acct. Manager – Amanda Lam</a:t>
            </a:r>
          </a:p>
          <a:p>
            <a:pPr eaLnBrk="1" hangingPunct="1">
              <a:buFontTx/>
              <a:buChar char="•"/>
            </a:pPr>
            <a:r>
              <a:rPr lang="en-US" sz="2800" dirty="0"/>
              <a:t>Travel/Fundraising Sponsor Acct. Mgr. – Eric </a:t>
            </a:r>
            <a:r>
              <a:rPr lang="en-US" sz="2800" dirty="0" err="1"/>
              <a:t>Curitore</a:t>
            </a:r>
            <a:endParaRPr lang="en-US" sz="2800" dirty="0"/>
          </a:p>
          <a:p>
            <a:pPr eaLnBrk="1" hangingPunct="1">
              <a:buFontTx/>
              <a:buChar char="•"/>
            </a:pPr>
            <a:r>
              <a:rPr lang="en-US" sz="2800" dirty="0"/>
              <a:t>The Game Sponsor Acct. Manager – Felicia Battaglia</a:t>
            </a:r>
          </a:p>
          <a:p>
            <a:pPr eaLnBrk="1" hangingPunct="1">
              <a:buFontTx/>
              <a:buChar char="•"/>
            </a:pPr>
            <a:r>
              <a:rPr lang="en-US" sz="2800" dirty="0" err="1"/>
              <a:t>Tytan</a:t>
            </a:r>
            <a:r>
              <a:rPr lang="en-US" sz="2800" dirty="0"/>
              <a:t> Athletics Sponsor Acct. Manager – Eric </a:t>
            </a:r>
            <a:r>
              <a:rPr lang="en-US" sz="2800" dirty="0" err="1"/>
              <a:t>Curitore</a:t>
            </a:r>
            <a:endParaRPr lang="en-US" sz="2800" dirty="0"/>
          </a:p>
        </p:txBody>
      </p:sp>
      <p:pic>
        <p:nvPicPr>
          <p:cNvPr id="22530" name="Picture 3" descr="NCBBA-LOGO-WHITE-(R).jpg"/>
          <p:cNvPicPr>
            <a:picLocks noChangeAspect="1"/>
          </p:cNvPicPr>
          <p:nvPr/>
        </p:nvPicPr>
        <p:blipFill>
          <a:blip r:embed="rId2" cstate="print"/>
          <a:srcRect/>
          <a:stretch>
            <a:fillRect/>
          </a:stretch>
        </p:blipFill>
        <p:spPr bwMode="auto">
          <a:xfrm>
            <a:off x="0" y="0"/>
            <a:ext cx="2859088" cy="990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7200" b="1"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7200" b="1"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27509</TotalTime>
  <Words>4064</Words>
  <Application>Microsoft Office PowerPoint</Application>
  <PresentationFormat>On-screen Show (4:3)</PresentationFormat>
  <Paragraphs>519</Paragraphs>
  <Slides>65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Arial</vt:lpstr>
      <vt:lpstr>Times New Roman</vt:lpstr>
      <vt:lpstr>Wingdings</vt:lpstr>
      <vt:lpstr>Default Design</vt:lpstr>
      <vt:lpstr>Office Theme</vt:lpstr>
      <vt:lpstr>PowerPoint Presentation</vt:lpstr>
      <vt:lpstr>PowerPoint Presentation</vt:lpstr>
      <vt:lpstr>Download Meeting Slides</vt:lpstr>
      <vt:lpstr>How to ask a question??</vt:lpstr>
      <vt:lpstr>PowerPoint Presentation</vt:lpstr>
      <vt:lpstr>PowerPoint Presentation</vt:lpstr>
      <vt:lpstr>PowerPoint Presentation</vt:lpstr>
      <vt:lpstr>PowerPoint Presentation</vt:lpstr>
      <vt:lpstr>PowerPoint Presentation</vt:lpstr>
      <vt:lpstr>PowerPoint Presentation</vt:lpstr>
      <vt:lpstr>Download Meeting Slides</vt:lpstr>
      <vt:lpstr>How to ask a question??</vt:lpstr>
      <vt:lpstr>2024-2025 National Championship Bracket </vt:lpstr>
      <vt:lpstr>PowerPoint Presentation</vt:lpstr>
      <vt:lpstr>PowerPoint Presentation</vt:lpstr>
      <vt:lpstr>PowerPoint Presentation</vt:lpstr>
      <vt:lpstr>PowerPoint Presentation</vt:lpstr>
      <vt:lpstr>Fall Tip-Off Tournaments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Download Meeting Slides</vt:lpstr>
      <vt:lpstr>How to ask a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Eric Curitore - Fundraising Sponsor  Account Manager</vt:lpstr>
      <vt:lpstr>FUNDRAZR</vt:lpstr>
      <vt:lpstr>FUNDRAZR</vt:lpstr>
      <vt:lpstr>PowerPoint Presentation</vt:lpstr>
      <vt:lpstr>Eric Curitore  Travel Sponsor  Account Manager</vt:lpstr>
      <vt:lpstr>PowerPoint Presentation</vt:lpstr>
      <vt:lpstr>Felicia Battaglia The Game Sponsor  Account Manager</vt:lpstr>
      <vt:lpstr>PowerPoint Presentation</vt:lpstr>
      <vt:lpstr>PowerPoint Presentation</vt:lpstr>
      <vt:lpstr>Amanda Lam  Rawlings Sponsor Account Manager</vt:lpstr>
      <vt:lpstr>PowerPoint Presentation</vt:lpstr>
      <vt:lpstr>PowerPoint Presentation</vt:lpstr>
      <vt:lpstr>Eric Curitore Tytan Athletics Sponsor Account Manager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Greg Sanderson</dc:creator>
  <cp:lastModifiedBy>Matt Hazi</cp:lastModifiedBy>
  <cp:revision>875</cp:revision>
  <dcterms:created xsi:type="dcterms:W3CDTF">2000-09-26T01:27:42Z</dcterms:created>
  <dcterms:modified xsi:type="dcterms:W3CDTF">2025-09-16T20:43:06Z</dcterms:modified>
</cp:coreProperties>
</file>